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73" r:id="rId3"/>
    <p:sldId id="257" r:id="rId4"/>
    <p:sldId id="258" r:id="rId5"/>
    <p:sldId id="259" r:id="rId6"/>
    <p:sldId id="271" r:id="rId7"/>
    <p:sldId id="260" r:id="rId8"/>
    <p:sldId id="261" r:id="rId9"/>
    <p:sldId id="262" r:id="rId10"/>
    <p:sldId id="263" r:id="rId11"/>
    <p:sldId id="264" r:id="rId12"/>
    <p:sldId id="265" r:id="rId13"/>
    <p:sldId id="274" r:id="rId14"/>
    <p:sldId id="266" r:id="rId15"/>
    <p:sldId id="267" r:id="rId16"/>
    <p:sldId id="268" r:id="rId17"/>
    <p:sldId id="269"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Canva Sans Bold" panose="020B0604020202020204" charset="0"/>
      <p:regular r:id="rId24"/>
    </p:embeddedFont>
    <p:embeddedFont>
      <p:font typeface="Clear Sans Bold" panose="020B0604020202020204" charset="0"/>
      <p:regular r:id="rId25"/>
    </p:embeddedFont>
    <p:embeddedFont>
      <p:font typeface="Clear Sans Regular" panose="020B0604020202020204" charset="0"/>
      <p:regular r:id="rId26"/>
    </p:embeddedFont>
    <p:embeddedFont>
      <p:font typeface="Clear Sans Regular Bold" panose="020B0604020202020204" charset="0"/>
      <p:regular r:id="rId27"/>
    </p:embeddedFont>
    <p:embeddedFont>
      <p:font typeface="Open Sans Bold" panose="020B0604020202020204" charset="0"/>
      <p:regular r:id="rId28"/>
      <p:bold r:id="rId29"/>
    </p:embeddedFont>
    <p:embeddedFont>
      <p:font typeface="Open Sauce Light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657" autoAdjust="0"/>
  </p:normalViewPr>
  <p:slideViewPr>
    <p:cSldViewPr>
      <p:cViewPr varScale="1">
        <p:scale>
          <a:sx n="70" d="100"/>
          <a:sy n="70" d="100"/>
        </p:scale>
        <p:origin x="7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3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5E80A-AB89-4AAB-A0BB-BE01A1474E96}"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371F-B41C-4CCE-A873-95A8AF4F9AD7}" type="slidenum">
              <a:rPr lang="en-US" smtClean="0"/>
              <a:t>‹#›</a:t>
            </a:fld>
            <a:endParaRPr lang="en-US"/>
          </a:p>
        </p:txBody>
      </p:sp>
    </p:spTree>
    <p:extLst>
      <p:ext uri="{BB962C8B-B14F-4D97-AF65-F5344CB8AC3E}">
        <p14:creationId xmlns:p14="http://schemas.microsoft.com/office/powerpoint/2010/main" val="150170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Bulk soap dispensers are widely used in  many environments as a cost effective means for providing users soap for washing their hands. Studies have shown that bulk soap (soap in large containers designed to be poured into universal soap dispensers) are susceptible to bacterial contamination.   </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5</a:t>
            </a:fld>
            <a:endParaRPr lang="en-US"/>
          </a:p>
        </p:txBody>
      </p:sp>
    </p:spTree>
    <p:extLst>
      <p:ext uri="{BB962C8B-B14F-4D97-AF65-F5344CB8AC3E}">
        <p14:creationId xmlns:p14="http://schemas.microsoft.com/office/powerpoint/2010/main" val="309023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Independent tests show that bacteria transfers to hands after hand washing with contaminated bulk soap** </a:t>
            </a:r>
          </a:p>
          <a:p>
            <a:r>
              <a:rPr lang="en-US" altLang="en-US" sz="1200" dirty="0">
                <a:latin typeface="Arial" panose="020B0604020202020204" pitchFamily="34" charset="0"/>
                <a:cs typeface="Arial" panose="020B0604020202020204" pitchFamily="34" charset="0"/>
              </a:rPr>
              <a:t>Bulk dispensers tested in previous studies showed at least 20 – 25% of the dispensers were contaminated**</a:t>
            </a:r>
          </a:p>
          <a:p>
            <a:r>
              <a:rPr lang="en-US" altLang="en-US" sz="1200" dirty="0">
                <a:latin typeface="Arial" panose="020B0604020202020204" pitchFamily="34" charset="0"/>
                <a:cs typeface="Arial" panose="020B0604020202020204" pitchFamily="34" charset="0"/>
              </a:rPr>
              <a:t>Illness risk - typical pathogens from contaminated soap can cause respiratory, blood and skin infections as well as others.</a:t>
            </a:r>
          </a:p>
          <a:p>
            <a:r>
              <a:rPr lang="en-US" altLang="en-US" sz="1200" dirty="0">
                <a:latin typeface="Arial" panose="020B0604020202020204" pitchFamily="34" charset="0"/>
                <a:cs typeface="Arial" panose="020B0604020202020204" pitchFamily="34" charset="0"/>
              </a:rPr>
              <a:t>After 1 year of sealed soap dispensing used in buildings tested, soap dispensed was confirmed to be contamination free**</a:t>
            </a:r>
          </a:p>
          <a:p>
            <a:endParaRPr lang="en-US" altLang="en-US" sz="1200" dirty="0">
              <a:latin typeface="Arial" panose="020B0604020202020204" pitchFamily="34" charset="0"/>
              <a:cs typeface="Arial" panose="020B0604020202020204" pitchFamily="34" charset="0"/>
            </a:endParaRPr>
          </a:p>
          <a:p>
            <a:r>
              <a:rPr lang="en-US" altLang="en-US" sz="1200">
                <a:latin typeface="Arial" panose="020B0604020202020204" pitchFamily="34" charset="0"/>
                <a:cs typeface="Arial" panose="020B0604020202020204" pitchFamily="34" charset="0"/>
              </a:rPr>
              <a:t>Link </a:t>
            </a:r>
            <a:r>
              <a:rPr lang="en-US" altLang="en-US" sz="1200" dirty="0">
                <a:latin typeface="Arial" panose="020B0604020202020204" pitchFamily="34" charset="0"/>
                <a:cs typeface="Arial" panose="020B0604020202020204" pitchFamily="34" charset="0"/>
              </a:rPr>
              <a:t>to Study: https://www.janrep.com/wp-content/uploads/2017/04/BulkSoap_UofAStudy.pdf</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7</a:t>
            </a:fld>
            <a:endParaRPr lang="en-US"/>
          </a:p>
        </p:txBody>
      </p:sp>
    </p:spTree>
    <p:extLst>
      <p:ext uri="{BB962C8B-B14F-4D97-AF65-F5344CB8AC3E}">
        <p14:creationId xmlns:p14="http://schemas.microsoft.com/office/powerpoint/2010/main" val="214548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b="1" dirty="0">
                <a:latin typeface="Arial" panose="020B0604020202020204" pitchFamily="34" charset="0"/>
                <a:cs typeface="Arial" panose="020B0604020202020204" pitchFamily="34" charset="0"/>
              </a:rPr>
              <a:t>Lack of proper dispenser cleaning and cleaning frequency</a:t>
            </a:r>
          </a:p>
          <a:p>
            <a:pPr lvl="1"/>
            <a:r>
              <a:rPr lang="en-US" altLang="en-US" sz="2400" dirty="0">
                <a:latin typeface="Arial" panose="020B0604020202020204" pitchFamily="34" charset="0"/>
                <a:cs typeface="Arial" panose="020B0604020202020204" pitchFamily="34" charset="0"/>
              </a:rPr>
              <a:t>Proper cleaning includes cleaning with a disinfecting solution and air drying (completely dry)</a:t>
            </a:r>
          </a:p>
          <a:p>
            <a:pPr lvl="1"/>
            <a:r>
              <a:rPr lang="en-US" altLang="en-US" sz="2400" dirty="0">
                <a:latin typeface="Arial" panose="020B0604020202020204" pitchFamily="34" charset="0"/>
                <a:cs typeface="Arial" panose="020B0604020202020204" pitchFamily="34" charset="0"/>
              </a:rPr>
              <a:t>Dispenser continues to harbor bacteria in a damp environment</a:t>
            </a:r>
          </a:p>
          <a:p>
            <a:r>
              <a:rPr lang="en-US" altLang="en-US" sz="2400" b="1" dirty="0">
                <a:latin typeface="Arial" panose="020B0604020202020204" pitchFamily="34" charset="0"/>
                <a:cs typeface="Arial" panose="020B0604020202020204" pitchFamily="34" charset="0"/>
              </a:rPr>
              <a:t>Refilling contamination</a:t>
            </a:r>
          </a:p>
          <a:p>
            <a:pPr lvl="1"/>
            <a:r>
              <a:rPr lang="en-US" altLang="en-US" sz="2400" dirty="0">
                <a:latin typeface="Arial" panose="020B0604020202020204" pitchFamily="34" charset="0"/>
                <a:cs typeface="Arial" panose="020B0604020202020204" pitchFamily="34" charset="0"/>
              </a:rPr>
              <a:t>New soap can be contaminated as it is introduced to contaminated soap</a:t>
            </a:r>
          </a:p>
          <a:p>
            <a:r>
              <a:rPr lang="en-US" altLang="en-US" sz="2400" b="1" dirty="0">
                <a:latin typeface="Arial" panose="020B0604020202020204" pitchFamily="34" charset="0"/>
                <a:cs typeface="Arial" panose="020B0604020202020204" pitchFamily="34" charset="0"/>
              </a:rPr>
              <a:t>Open dispenser design</a:t>
            </a:r>
          </a:p>
          <a:p>
            <a:pPr lvl="1"/>
            <a:r>
              <a:rPr lang="en-US" altLang="en-US" sz="2400" dirty="0">
                <a:latin typeface="Arial" panose="020B0604020202020204" pitchFamily="34" charset="0"/>
                <a:cs typeface="Arial" panose="020B0604020202020204" pitchFamily="34" charset="0"/>
              </a:rPr>
              <a:t>Unprotected soap allows           			     access of soap to all users</a:t>
            </a:r>
          </a:p>
          <a:p>
            <a:pPr lvl="1"/>
            <a:r>
              <a:rPr lang="en-US" altLang="en-US" sz="2400" dirty="0">
                <a:latin typeface="Arial" panose="020B0604020202020204" pitchFamily="34" charset="0"/>
                <a:cs typeface="Arial" panose="020B0604020202020204" pitchFamily="34" charset="0"/>
              </a:rPr>
              <a:t>Open environment </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8</a:t>
            </a:fld>
            <a:endParaRPr lang="en-US"/>
          </a:p>
        </p:txBody>
      </p:sp>
    </p:spTree>
    <p:extLst>
      <p:ext uri="{BB962C8B-B14F-4D97-AF65-F5344CB8AC3E}">
        <p14:creationId xmlns:p14="http://schemas.microsoft.com/office/powerpoint/2010/main" val="7227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11</a:t>
            </a:fld>
            <a:endParaRPr lang="en-US"/>
          </a:p>
        </p:txBody>
      </p:sp>
    </p:spTree>
    <p:extLst>
      <p:ext uri="{BB962C8B-B14F-4D97-AF65-F5344CB8AC3E}">
        <p14:creationId xmlns:p14="http://schemas.microsoft.com/office/powerpoint/2010/main" val="88011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Kutol Designer Series &amp; EZ Foam wall mount dispensers</a:t>
            </a:r>
          </a:p>
          <a:p>
            <a:pPr lvl="1"/>
            <a:r>
              <a:rPr lang="en-US" altLang="en-US" dirty="0"/>
              <a:t>Disposable sealed refill bags eliminates contamination </a:t>
            </a:r>
          </a:p>
          <a:p>
            <a:pPr lvl="1"/>
            <a:r>
              <a:rPr lang="en-US" altLang="en-US" dirty="0"/>
              <a:t>Discard when empty and replace with a fresh refill bag</a:t>
            </a:r>
          </a:p>
          <a:p>
            <a:pPr lvl="1"/>
            <a:r>
              <a:rPr lang="en-US" altLang="en-US" dirty="0"/>
              <a:t>Manual and no touch versions available</a:t>
            </a:r>
          </a:p>
          <a:p>
            <a:pPr lvl="1"/>
            <a:r>
              <a:rPr lang="en-US" altLang="en-US" dirty="0"/>
              <a:t>Cost effective vs. liquid systems</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12</a:t>
            </a:fld>
            <a:endParaRPr lang="en-US"/>
          </a:p>
        </p:txBody>
      </p:sp>
    </p:spTree>
    <p:extLst>
      <p:ext uri="{BB962C8B-B14F-4D97-AF65-F5344CB8AC3E}">
        <p14:creationId xmlns:p14="http://schemas.microsoft.com/office/powerpoint/2010/main" val="16621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13</a:t>
            </a:fld>
            <a:endParaRPr lang="en-US"/>
          </a:p>
        </p:txBody>
      </p:sp>
    </p:spTree>
    <p:extLst>
      <p:ext uri="{BB962C8B-B14F-4D97-AF65-F5344CB8AC3E}">
        <p14:creationId xmlns:p14="http://schemas.microsoft.com/office/powerpoint/2010/main" val="296690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Kutol Counter Mount Dispensers</a:t>
            </a:r>
          </a:p>
          <a:p>
            <a:pPr lvl="1"/>
            <a:r>
              <a:rPr lang="en-US" altLang="en-US" dirty="0"/>
              <a:t>Disposable sealed refill bags </a:t>
            </a:r>
            <a:r>
              <a:rPr lang="en-US" altLang="en-US" b="1" u="sng" dirty="0"/>
              <a:t>ONLY</a:t>
            </a:r>
            <a:r>
              <a:rPr lang="en-US" altLang="en-US" dirty="0"/>
              <a:t> fits Kutol Counter Mount docking station </a:t>
            </a:r>
          </a:p>
          <a:p>
            <a:pPr lvl="1"/>
            <a:r>
              <a:rPr lang="en-US" altLang="en-US" dirty="0"/>
              <a:t>“Closed” system eliminates soap contamination</a:t>
            </a:r>
          </a:p>
          <a:p>
            <a:pPr lvl="1"/>
            <a:r>
              <a:rPr lang="en-US" altLang="en-US" dirty="0"/>
              <a:t>Saves time and money from		 removing ADA panels</a:t>
            </a:r>
          </a:p>
          <a:p>
            <a:pPr lvl="1"/>
            <a:r>
              <a:rPr lang="en-US" altLang="en-US" dirty="0"/>
              <a:t>Manual only. No Touch version coming soon</a:t>
            </a:r>
          </a:p>
          <a:p>
            <a:pPr lvl="1"/>
            <a:r>
              <a:rPr lang="en-US" altLang="en-US" dirty="0"/>
              <a:t>Available in black and chrome</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15</a:t>
            </a:fld>
            <a:endParaRPr lang="en-US"/>
          </a:p>
        </p:txBody>
      </p:sp>
    </p:spTree>
    <p:extLst>
      <p:ext uri="{BB962C8B-B14F-4D97-AF65-F5344CB8AC3E}">
        <p14:creationId xmlns:p14="http://schemas.microsoft.com/office/powerpoint/2010/main" val="362766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blip>
          <a:srcRect t="291" b="291"/>
          <a:stretch>
            <a:fillRect/>
          </a:stretch>
        </p:blipFill>
        <p:spPr>
          <a:xfrm>
            <a:off x="0" y="0"/>
            <a:ext cx="18288000" cy="10287000"/>
          </a:xfrm>
          <a:prstGeom prst="rect">
            <a:avLst/>
          </a:prstGeom>
        </p:spPr>
      </p:pic>
      <p:sp>
        <p:nvSpPr>
          <p:cNvPr id="3" name="TextBox 3"/>
          <p:cNvSpPr txBox="1"/>
          <p:nvPr/>
        </p:nvSpPr>
        <p:spPr>
          <a:xfrm>
            <a:off x="126908" y="3683625"/>
            <a:ext cx="17016567" cy="6486525"/>
          </a:xfrm>
          <a:prstGeom prst="rect">
            <a:avLst/>
          </a:prstGeom>
        </p:spPr>
        <p:txBody>
          <a:bodyPr lIns="0" tIns="0" rIns="0" bIns="0" rtlCol="0" anchor="t">
            <a:spAutoFit/>
          </a:bodyPr>
          <a:lstStyle/>
          <a:p>
            <a:pPr>
              <a:lnSpc>
                <a:spcPts val="16800"/>
              </a:lnSpc>
            </a:pPr>
            <a:r>
              <a:rPr lang="en-US" sz="16000">
                <a:solidFill>
                  <a:srgbClr val="FFFFFF"/>
                </a:solidFill>
                <a:effectLst>
                  <a:outerShdw blurRad="38100" dist="38100" dir="2700000" algn="tl">
                    <a:srgbClr val="000000">
                      <a:alpha val="43137"/>
                    </a:srgbClr>
                  </a:outerShdw>
                </a:effectLst>
                <a:latin typeface="Clear Sans Bold Bold"/>
              </a:rPr>
              <a:t>Risks of Using Bulk Soap Dispensers</a:t>
            </a:r>
            <a:endParaRPr lang="en-US" sz="16000" dirty="0">
              <a:solidFill>
                <a:srgbClr val="FFFFFF"/>
              </a:solidFill>
              <a:effectLst>
                <a:outerShdw blurRad="38100" dist="38100" dir="2700000" algn="tl">
                  <a:srgbClr val="000000">
                    <a:alpha val="43137"/>
                  </a:srgbClr>
                </a:outerShdw>
              </a:effectLst>
              <a:latin typeface="Clear Sans Bold Bold"/>
            </a:endParaRPr>
          </a:p>
        </p:txBody>
      </p:sp>
      <p:pic>
        <p:nvPicPr>
          <p:cNvPr id="4" name="Picture 6">
            <a:extLst>
              <a:ext uri="{FF2B5EF4-FFF2-40B4-BE49-F238E27FC236}">
                <a16:creationId xmlns:a16="http://schemas.microsoft.com/office/drawing/2014/main" id="{131CC543-514D-43CA-AD67-68B95AF2CE6E}"/>
              </a:ext>
            </a:extLst>
          </p:cNvPr>
          <p:cNvPicPr>
            <a:picLocks noChangeAspect="1"/>
          </p:cNvPicPr>
          <p:nvPr/>
        </p:nvPicPr>
        <p:blipFill>
          <a:blip r:embed="rId3"/>
          <a:srcRect/>
          <a:stretch>
            <a:fillRect/>
          </a:stretch>
        </p:blipFill>
        <p:spPr>
          <a:xfrm>
            <a:off x="14886250" y="116850"/>
            <a:ext cx="3276600" cy="1889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000"/>
          </a:blip>
          <a:srcRect t="17930" b="17930"/>
          <a:stretch>
            <a:fillRect/>
          </a:stretch>
        </p:blipFill>
        <p:spPr>
          <a:xfrm>
            <a:off x="0" y="0"/>
            <a:ext cx="18288000" cy="10287000"/>
          </a:xfrm>
          <a:prstGeom prst="rect">
            <a:avLst/>
          </a:prstGeom>
        </p:spPr>
      </p:pic>
      <p:sp>
        <p:nvSpPr>
          <p:cNvPr id="3" name="TextBox 3"/>
          <p:cNvSpPr txBox="1"/>
          <p:nvPr/>
        </p:nvSpPr>
        <p:spPr>
          <a:xfrm>
            <a:off x="1654307" y="3871892"/>
            <a:ext cx="14979385" cy="2295565"/>
          </a:xfrm>
          <a:prstGeom prst="rect">
            <a:avLst/>
          </a:prstGeom>
        </p:spPr>
        <p:txBody>
          <a:bodyPr lIns="0" tIns="0" rIns="0" bIns="0" rtlCol="0" anchor="t">
            <a:spAutoFit/>
          </a:bodyPr>
          <a:lstStyle/>
          <a:p>
            <a:pPr algn="ctr">
              <a:lnSpc>
                <a:spcPts val="18897"/>
              </a:lnSpc>
            </a:pPr>
            <a:r>
              <a:rPr lang="en-US" sz="13498" dirty="0">
                <a:solidFill>
                  <a:srgbClr val="FFFFFF"/>
                </a:solidFill>
                <a:effectLst>
                  <a:outerShdw blurRad="38100" dist="38100" dir="2700000" algn="tl">
                    <a:srgbClr val="000000">
                      <a:alpha val="43137"/>
                    </a:srgbClr>
                  </a:outerShdw>
                </a:effectLst>
                <a:latin typeface="Clear Sans Bold Bold"/>
              </a:rPr>
              <a:t>Kutol's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15764" cy="10287000"/>
            <a:chOff x="0" y="0"/>
            <a:chExt cx="1505386" cy="2709333"/>
          </a:xfrm>
        </p:grpSpPr>
        <p:sp>
          <p:nvSpPr>
            <p:cNvPr id="3" name="Freeform 3"/>
            <p:cNvSpPr/>
            <p:nvPr/>
          </p:nvSpPr>
          <p:spPr>
            <a:xfrm>
              <a:off x="0" y="0"/>
              <a:ext cx="1505386" cy="2709333"/>
            </a:xfrm>
            <a:custGeom>
              <a:avLst/>
              <a:gdLst/>
              <a:ahLst/>
              <a:cxnLst/>
              <a:rect l="l" t="t" r="r" b="b"/>
              <a:pathLst>
                <a:path w="1505386" h="2709333">
                  <a:moveTo>
                    <a:pt x="0" y="0"/>
                  </a:moveTo>
                  <a:lnTo>
                    <a:pt x="1505386" y="0"/>
                  </a:lnTo>
                  <a:lnTo>
                    <a:pt x="1505386" y="2709333"/>
                  </a:lnTo>
                  <a:lnTo>
                    <a:pt x="0" y="2709333"/>
                  </a:lnTo>
                  <a:close/>
                </a:path>
              </a:pathLst>
            </a:custGeom>
            <a:solidFill>
              <a:srgbClr val="0079C1"/>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a:srcRect/>
          <a:stretch>
            <a:fillRect/>
          </a:stretch>
        </p:blipFill>
        <p:spPr>
          <a:xfrm>
            <a:off x="16090726" y="8945996"/>
            <a:ext cx="1984663" cy="1160555"/>
          </a:xfrm>
          <a:prstGeom prst="rect">
            <a:avLst/>
          </a:prstGeom>
        </p:spPr>
      </p:pic>
      <p:sp>
        <p:nvSpPr>
          <p:cNvPr id="6" name="TextBox 6"/>
          <p:cNvSpPr txBox="1"/>
          <p:nvPr/>
        </p:nvSpPr>
        <p:spPr>
          <a:xfrm>
            <a:off x="109565" y="3037521"/>
            <a:ext cx="4868161" cy="3615692"/>
          </a:xfrm>
          <a:prstGeom prst="rect">
            <a:avLst/>
          </a:prstGeom>
        </p:spPr>
        <p:txBody>
          <a:bodyPr lIns="0" tIns="0" rIns="0" bIns="0" rtlCol="0" anchor="t">
            <a:spAutoFit/>
          </a:bodyPr>
          <a:lstStyle/>
          <a:p>
            <a:pPr>
              <a:lnSpc>
                <a:spcPts val="9659"/>
              </a:lnSpc>
            </a:pPr>
            <a:r>
              <a:rPr lang="en-US" sz="6899" dirty="0">
                <a:solidFill>
                  <a:srgbClr val="FFFFFF"/>
                </a:solidFill>
                <a:latin typeface="Open Sauce Light Bold"/>
              </a:rPr>
              <a:t>Wall Mount</a:t>
            </a:r>
          </a:p>
          <a:p>
            <a:pPr>
              <a:lnSpc>
                <a:spcPts val="9659"/>
              </a:lnSpc>
            </a:pPr>
            <a:r>
              <a:rPr lang="en-US" sz="6899" dirty="0">
                <a:solidFill>
                  <a:srgbClr val="FFFFFF"/>
                </a:solidFill>
                <a:latin typeface="Open Sauce Light Bold"/>
              </a:rPr>
              <a:t>Dispensers</a:t>
            </a:r>
          </a:p>
        </p:txBody>
      </p:sp>
      <p:sp>
        <p:nvSpPr>
          <p:cNvPr id="7" name="AutoShape 7"/>
          <p:cNvSpPr/>
          <p:nvPr/>
        </p:nvSpPr>
        <p:spPr>
          <a:xfrm rot="5400000">
            <a:off x="68280" y="5124450"/>
            <a:ext cx="10287000" cy="0"/>
          </a:xfrm>
          <a:prstGeom prst="line">
            <a:avLst/>
          </a:prstGeom>
          <a:ln w="38100" cap="flat">
            <a:solidFill>
              <a:srgbClr val="FFFFFF"/>
            </a:solidFill>
            <a:prstDash val="solid"/>
            <a:headEnd type="none" w="sm" len="sm"/>
            <a:tailEnd type="none" w="sm" len="sm"/>
          </a:ln>
        </p:spPr>
      </p:sp>
      <p:sp>
        <p:nvSpPr>
          <p:cNvPr id="8" name="AutoShape 8"/>
          <p:cNvSpPr/>
          <p:nvPr/>
        </p:nvSpPr>
        <p:spPr>
          <a:xfrm rot="5400000">
            <a:off x="220680" y="5124450"/>
            <a:ext cx="10287000" cy="0"/>
          </a:xfrm>
          <a:prstGeom prst="line">
            <a:avLst/>
          </a:prstGeom>
          <a:ln w="38100" cap="flat">
            <a:solidFill>
              <a:srgbClr val="FFFFFF"/>
            </a:solidFill>
            <a:prstDash val="solid"/>
            <a:headEnd type="none" w="sm" len="sm"/>
            <a:tailEnd type="none" w="sm" len="sm"/>
          </a:ln>
        </p:spPr>
      </p:sp>
      <p:grpSp>
        <p:nvGrpSpPr>
          <p:cNvPr id="9" name="Group 9"/>
          <p:cNvGrpSpPr/>
          <p:nvPr/>
        </p:nvGrpSpPr>
        <p:grpSpPr>
          <a:xfrm>
            <a:off x="10110303" y="1963656"/>
            <a:ext cx="3646565" cy="4023790"/>
            <a:chOff x="0" y="0"/>
            <a:chExt cx="1440048" cy="1589016"/>
          </a:xfrm>
        </p:grpSpPr>
        <p:sp>
          <p:nvSpPr>
            <p:cNvPr id="10" name="Freeform 1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sp>
        <p:sp>
          <p:nvSpPr>
            <p:cNvPr id="11" name="TextBox 1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12" name="Group 12"/>
          <p:cNvGrpSpPr/>
          <p:nvPr/>
        </p:nvGrpSpPr>
        <p:grpSpPr>
          <a:xfrm>
            <a:off x="10187514" y="2052997"/>
            <a:ext cx="3497218" cy="3845109"/>
            <a:chOff x="0" y="0"/>
            <a:chExt cx="1381070" cy="1518454"/>
          </a:xfrm>
        </p:grpSpPr>
        <p:sp>
          <p:nvSpPr>
            <p:cNvPr id="13" name="Freeform 13"/>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sp>
        <p:sp>
          <p:nvSpPr>
            <p:cNvPr id="14" name="TextBox 14"/>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16" name="Group 16"/>
          <p:cNvGrpSpPr/>
          <p:nvPr/>
        </p:nvGrpSpPr>
        <p:grpSpPr>
          <a:xfrm>
            <a:off x="10110303" y="5134898"/>
            <a:ext cx="3646562" cy="3727260"/>
            <a:chOff x="0" y="-275505"/>
            <a:chExt cx="1064742" cy="1088305"/>
          </a:xfrm>
        </p:grpSpPr>
        <p:sp>
          <p:nvSpPr>
            <p:cNvPr id="17" name="Freeform 17"/>
            <p:cNvSpPr/>
            <p:nvPr/>
          </p:nvSpPr>
          <p:spPr>
            <a:xfrm>
              <a:off x="0" y="0"/>
              <a:ext cx="1064742" cy="512244"/>
            </a:xfrm>
            <a:custGeom>
              <a:avLst/>
              <a:gdLst/>
              <a:ahLst/>
              <a:cxnLst/>
              <a:rect l="l" t="t" r="r" b="b"/>
              <a:pathLst>
                <a:path w="1064742" h="512244">
                  <a:moveTo>
                    <a:pt x="0" y="0"/>
                  </a:moveTo>
                  <a:lnTo>
                    <a:pt x="1064742" y="0"/>
                  </a:lnTo>
                  <a:lnTo>
                    <a:pt x="1064742" y="512244"/>
                  </a:lnTo>
                  <a:lnTo>
                    <a:pt x="0" y="512244"/>
                  </a:lnTo>
                  <a:close/>
                </a:path>
              </a:pathLst>
            </a:custGeom>
            <a:solidFill>
              <a:srgbClr val="000000">
                <a:alpha val="0"/>
              </a:srgbClr>
            </a:solidFill>
            <a:ln w="38100">
              <a:solidFill>
                <a:srgbClr val="0079C1"/>
              </a:solidFill>
            </a:ln>
          </p:spPr>
        </p:sp>
        <p:sp>
          <p:nvSpPr>
            <p:cNvPr id="18" name="TextBox 18"/>
            <p:cNvSpPr txBox="1"/>
            <p:nvPr/>
          </p:nvSpPr>
          <p:spPr>
            <a:xfrm>
              <a:off x="0" y="-275505"/>
              <a:ext cx="1064742" cy="1088305"/>
            </a:xfrm>
            <a:prstGeom prst="rect">
              <a:avLst/>
            </a:prstGeom>
          </p:spPr>
          <p:txBody>
            <a:bodyPr lIns="50800" tIns="50800" rIns="50800" bIns="50800" rtlCol="0" anchor="ctr"/>
            <a:lstStyle/>
            <a:p>
              <a:pPr algn="ctr">
                <a:lnSpc>
                  <a:spcPts val="8399"/>
                </a:lnSpc>
              </a:pPr>
              <a:r>
                <a:rPr lang="en-US" sz="5999" dirty="0">
                  <a:solidFill>
                    <a:srgbClr val="000000"/>
                  </a:solidFill>
                  <a:latin typeface="Canva Sans Bold"/>
                </a:rPr>
                <a:t>DECO</a:t>
              </a:r>
            </a:p>
          </p:txBody>
        </p:sp>
      </p:grpSp>
      <p:grpSp>
        <p:nvGrpSpPr>
          <p:cNvPr id="19" name="Group 19"/>
          <p:cNvGrpSpPr/>
          <p:nvPr/>
        </p:nvGrpSpPr>
        <p:grpSpPr>
          <a:xfrm>
            <a:off x="14130852" y="1969046"/>
            <a:ext cx="3646565" cy="4023790"/>
            <a:chOff x="0" y="0"/>
            <a:chExt cx="1440048" cy="1589016"/>
          </a:xfrm>
        </p:grpSpPr>
        <p:sp>
          <p:nvSpPr>
            <p:cNvPr id="20" name="Freeform 2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sp>
        <p:sp>
          <p:nvSpPr>
            <p:cNvPr id="21" name="TextBox 2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26" name="Group 26"/>
          <p:cNvGrpSpPr/>
          <p:nvPr/>
        </p:nvGrpSpPr>
        <p:grpSpPr>
          <a:xfrm>
            <a:off x="14130852" y="5140288"/>
            <a:ext cx="3646562" cy="3727260"/>
            <a:chOff x="0" y="-275505"/>
            <a:chExt cx="1064742" cy="1088305"/>
          </a:xfrm>
        </p:grpSpPr>
        <p:sp>
          <p:nvSpPr>
            <p:cNvPr id="27" name="Freeform 27"/>
            <p:cNvSpPr/>
            <p:nvPr/>
          </p:nvSpPr>
          <p:spPr>
            <a:xfrm>
              <a:off x="0" y="0"/>
              <a:ext cx="1064742" cy="512244"/>
            </a:xfrm>
            <a:custGeom>
              <a:avLst/>
              <a:gdLst/>
              <a:ahLst/>
              <a:cxnLst/>
              <a:rect l="l" t="t" r="r" b="b"/>
              <a:pathLst>
                <a:path w="1064742" h="512244">
                  <a:moveTo>
                    <a:pt x="0" y="0"/>
                  </a:moveTo>
                  <a:lnTo>
                    <a:pt x="1064742" y="0"/>
                  </a:lnTo>
                  <a:lnTo>
                    <a:pt x="1064742" y="512244"/>
                  </a:lnTo>
                  <a:lnTo>
                    <a:pt x="0" y="512244"/>
                  </a:lnTo>
                  <a:close/>
                </a:path>
              </a:pathLst>
            </a:custGeom>
            <a:solidFill>
              <a:srgbClr val="000000">
                <a:alpha val="0"/>
              </a:srgbClr>
            </a:solidFill>
            <a:ln w="38100">
              <a:solidFill>
                <a:srgbClr val="0079C1"/>
              </a:solidFill>
            </a:ln>
          </p:spPr>
        </p:sp>
        <p:sp>
          <p:nvSpPr>
            <p:cNvPr id="28" name="TextBox 28"/>
            <p:cNvSpPr txBox="1"/>
            <p:nvPr/>
          </p:nvSpPr>
          <p:spPr>
            <a:xfrm>
              <a:off x="0" y="-275505"/>
              <a:ext cx="1064742" cy="1088305"/>
            </a:xfrm>
            <a:prstGeom prst="rect">
              <a:avLst/>
            </a:prstGeom>
          </p:spPr>
          <p:txBody>
            <a:bodyPr lIns="50800" tIns="50800" rIns="50800" bIns="50800" rtlCol="0" anchor="ctr"/>
            <a:lstStyle/>
            <a:p>
              <a:pPr algn="ctr">
                <a:lnSpc>
                  <a:spcPts val="8399"/>
                </a:lnSpc>
              </a:pPr>
              <a:r>
                <a:rPr lang="en-US" sz="5999" dirty="0">
                  <a:solidFill>
                    <a:srgbClr val="000000"/>
                  </a:solidFill>
                  <a:latin typeface="Canva Sans Bold"/>
                </a:rPr>
                <a:t>EZ Foam</a:t>
              </a:r>
            </a:p>
          </p:txBody>
        </p:sp>
      </p:grpSp>
      <p:grpSp>
        <p:nvGrpSpPr>
          <p:cNvPr id="29" name="Group 29"/>
          <p:cNvGrpSpPr/>
          <p:nvPr/>
        </p:nvGrpSpPr>
        <p:grpSpPr>
          <a:xfrm>
            <a:off x="6089751" y="1987244"/>
            <a:ext cx="3646565" cy="4023790"/>
            <a:chOff x="0" y="0"/>
            <a:chExt cx="1440048" cy="1589016"/>
          </a:xfrm>
        </p:grpSpPr>
        <p:sp>
          <p:nvSpPr>
            <p:cNvPr id="30" name="Freeform 3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sp>
        <p:sp>
          <p:nvSpPr>
            <p:cNvPr id="31" name="TextBox 3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pic>
        <p:nvPicPr>
          <p:cNvPr id="32" name="Picture 32"/>
          <p:cNvPicPr>
            <a:picLocks noChangeAspect="1"/>
          </p:cNvPicPr>
          <p:nvPr/>
        </p:nvPicPr>
        <p:blipFill>
          <a:blip r:embed="rId4"/>
          <a:srcRect/>
          <a:stretch>
            <a:fillRect/>
          </a:stretch>
        </p:blipFill>
        <p:spPr>
          <a:xfrm>
            <a:off x="6631736" y="2290742"/>
            <a:ext cx="2562597" cy="3416795"/>
          </a:xfrm>
          <a:prstGeom prst="rect">
            <a:avLst/>
          </a:prstGeom>
        </p:spPr>
      </p:pic>
      <p:grpSp>
        <p:nvGrpSpPr>
          <p:cNvPr id="33" name="Group 33"/>
          <p:cNvGrpSpPr/>
          <p:nvPr/>
        </p:nvGrpSpPr>
        <p:grpSpPr>
          <a:xfrm>
            <a:off x="6166963" y="2076585"/>
            <a:ext cx="3497218" cy="3845109"/>
            <a:chOff x="0" y="0"/>
            <a:chExt cx="1381070" cy="1518454"/>
          </a:xfrm>
        </p:grpSpPr>
        <p:sp>
          <p:nvSpPr>
            <p:cNvPr id="34" name="Freeform 34"/>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35" name="TextBox 35"/>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36" name="Group 36"/>
          <p:cNvGrpSpPr/>
          <p:nvPr/>
        </p:nvGrpSpPr>
        <p:grpSpPr>
          <a:xfrm>
            <a:off x="6089751" y="5108390"/>
            <a:ext cx="3646562" cy="3845108"/>
            <a:chOff x="0" y="-290132"/>
            <a:chExt cx="1064742" cy="1122715"/>
          </a:xfrm>
        </p:grpSpPr>
        <p:sp>
          <p:nvSpPr>
            <p:cNvPr id="37" name="Freeform 37"/>
            <p:cNvSpPr/>
            <p:nvPr/>
          </p:nvSpPr>
          <p:spPr>
            <a:xfrm>
              <a:off x="0" y="0"/>
              <a:ext cx="1064742" cy="515286"/>
            </a:xfrm>
            <a:custGeom>
              <a:avLst/>
              <a:gdLst/>
              <a:ahLst/>
              <a:cxnLst/>
              <a:rect l="l" t="t" r="r" b="b"/>
              <a:pathLst>
                <a:path w="1064742" h="515286">
                  <a:moveTo>
                    <a:pt x="0" y="0"/>
                  </a:moveTo>
                  <a:lnTo>
                    <a:pt x="1064742" y="0"/>
                  </a:lnTo>
                  <a:lnTo>
                    <a:pt x="1064742" y="515286"/>
                  </a:lnTo>
                  <a:lnTo>
                    <a:pt x="0" y="515286"/>
                  </a:lnTo>
                  <a:close/>
                </a:path>
              </a:pathLst>
            </a:custGeom>
            <a:solidFill>
              <a:srgbClr val="000000">
                <a:alpha val="0"/>
              </a:srgbClr>
            </a:solidFill>
            <a:ln w="38100">
              <a:solidFill>
                <a:srgbClr val="0079C1"/>
              </a:solidFill>
            </a:ln>
          </p:spPr>
        </p:sp>
        <p:sp>
          <p:nvSpPr>
            <p:cNvPr id="38" name="TextBox 38"/>
            <p:cNvSpPr txBox="1"/>
            <p:nvPr/>
          </p:nvSpPr>
          <p:spPr>
            <a:xfrm>
              <a:off x="0" y="-290132"/>
              <a:ext cx="1064742" cy="1122715"/>
            </a:xfrm>
            <a:prstGeom prst="rect">
              <a:avLst/>
            </a:prstGeom>
          </p:spPr>
          <p:txBody>
            <a:bodyPr lIns="50800" tIns="50800" rIns="50800" bIns="50800" rtlCol="0" anchor="ctr"/>
            <a:lstStyle/>
            <a:p>
              <a:pPr algn="ctr">
                <a:lnSpc>
                  <a:spcPts val="6019"/>
                </a:lnSpc>
              </a:pPr>
              <a:r>
                <a:rPr lang="en-US" sz="6000" dirty="0">
                  <a:solidFill>
                    <a:srgbClr val="000000"/>
                  </a:solidFill>
                  <a:latin typeface="Canva Sans Bold"/>
                </a:rPr>
                <a:t>Designer Series</a:t>
              </a:r>
            </a:p>
          </p:txBody>
        </p:sp>
      </p:grpSp>
      <p:pic>
        <p:nvPicPr>
          <p:cNvPr id="42" name="Picture 41" descr="A picture containing text&#10;&#10;Description automatically generated">
            <a:extLst>
              <a:ext uri="{FF2B5EF4-FFF2-40B4-BE49-F238E27FC236}">
                <a16:creationId xmlns:a16="http://schemas.microsoft.com/office/drawing/2014/main" id="{F0200FD4-BDB8-33E8-EB59-CF49E6DB3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5331" y="2539808"/>
            <a:ext cx="1908863" cy="2964126"/>
          </a:xfrm>
          <a:prstGeom prst="rect">
            <a:avLst/>
          </a:prstGeom>
        </p:spPr>
      </p:pic>
      <p:pic>
        <p:nvPicPr>
          <p:cNvPr id="53" name="Picture 52" descr="A picture containing kitchen appliance&#10;&#10;Description automatically generated">
            <a:extLst>
              <a:ext uri="{FF2B5EF4-FFF2-40B4-BE49-F238E27FC236}">
                <a16:creationId xmlns:a16="http://schemas.microsoft.com/office/drawing/2014/main" id="{B19BF914-C5F7-B8F4-8E8A-161A089AF8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66528" y="2368434"/>
            <a:ext cx="2091190" cy="3135500"/>
          </a:xfrm>
          <a:prstGeom prst="rect">
            <a:avLst/>
          </a:prstGeom>
        </p:spPr>
      </p:pic>
      <p:grpSp>
        <p:nvGrpSpPr>
          <p:cNvPr id="54" name="Group 12">
            <a:extLst>
              <a:ext uri="{FF2B5EF4-FFF2-40B4-BE49-F238E27FC236}">
                <a16:creationId xmlns:a16="http://schemas.microsoft.com/office/drawing/2014/main" id="{9308FB3A-D183-C5D0-E7FE-A38F86408967}"/>
              </a:ext>
            </a:extLst>
          </p:cNvPr>
          <p:cNvGrpSpPr/>
          <p:nvPr/>
        </p:nvGrpSpPr>
        <p:grpSpPr>
          <a:xfrm>
            <a:off x="12170216" y="2022686"/>
            <a:ext cx="5534228" cy="3900634"/>
            <a:chOff x="0" y="-727581"/>
            <a:chExt cx="2185496" cy="1540381"/>
          </a:xfrm>
        </p:grpSpPr>
        <p:sp>
          <p:nvSpPr>
            <p:cNvPr id="55" name="Freeform 13">
              <a:extLst>
                <a:ext uri="{FF2B5EF4-FFF2-40B4-BE49-F238E27FC236}">
                  <a16:creationId xmlns:a16="http://schemas.microsoft.com/office/drawing/2014/main" id="{B6DB0CA1-167D-6BCD-D1F9-8A1428FC29AE}"/>
                </a:ext>
              </a:extLst>
            </p:cNvPr>
            <p:cNvSpPr/>
            <p:nvPr/>
          </p:nvSpPr>
          <p:spPr>
            <a:xfrm>
              <a:off x="804426" y="-727581"/>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56" name="TextBox 14">
              <a:extLst>
                <a:ext uri="{FF2B5EF4-FFF2-40B4-BE49-F238E27FC236}">
                  <a16:creationId xmlns:a16="http://schemas.microsoft.com/office/drawing/2014/main" id="{EF41813D-8ECD-5E62-F277-D058BF211C02}"/>
                </a:ext>
              </a:extLst>
            </p:cNvPr>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000"/>
                                        <p:tgtEl>
                                          <p:spTgt spid="29"/>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1000"/>
                                        <p:tgtEl>
                                          <p:spTgt spid="26"/>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1000"/>
                                        <p:tgtEl>
                                          <p:spTgt spid="32"/>
                                        </p:tgtEl>
                                      </p:cBhvr>
                                    </p:animEffect>
                                  </p:childTnLst>
                                </p:cTn>
                              </p:par>
                              <p:par>
                                <p:cTn id="36" presetID="22" presetClass="entr" presetSubtype="8"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par>
                                <p:cTn id="42" presetID="22" presetClass="entr" presetSubtype="8"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par>
                                <p:cTn id="45" presetID="22" presetClass="entr" presetSubtype="8"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3">
            <a:alphaModFix amt="77000"/>
          </a:blip>
          <a:srcRect l="15185" r="15185"/>
          <a:stretch>
            <a:fillRect/>
          </a:stretch>
        </p:blipFill>
        <p:spPr>
          <a:xfrm>
            <a:off x="0" y="0"/>
            <a:ext cx="18288000" cy="10287000"/>
          </a:xfrm>
          <a:prstGeom prst="rect">
            <a:avLst/>
          </a:prstGeom>
        </p:spPr>
      </p:pic>
      <p:grpSp>
        <p:nvGrpSpPr>
          <p:cNvPr id="3" name="Group 3"/>
          <p:cNvGrpSpPr/>
          <p:nvPr/>
        </p:nvGrpSpPr>
        <p:grpSpPr>
          <a:xfrm>
            <a:off x="1201554" y="1605511"/>
            <a:ext cx="16421471" cy="4780380"/>
            <a:chOff x="0" y="-446232"/>
            <a:chExt cx="4324996" cy="1259032"/>
          </a:xfrm>
        </p:grpSpPr>
        <p:sp>
          <p:nvSpPr>
            <p:cNvPr id="4" name="Freeform 4"/>
            <p:cNvSpPr/>
            <p:nvPr/>
          </p:nvSpPr>
          <p:spPr>
            <a:xfrm>
              <a:off x="0" y="24592"/>
              <a:ext cx="4234685" cy="341062"/>
            </a:xfrm>
            <a:custGeom>
              <a:avLst/>
              <a:gdLst/>
              <a:ahLst/>
              <a:cxnLst/>
              <a:rect l="l" t="t" r="r" b="b"/>
              <a:pathLst>
                <a:path w="4234685" h="341062">
                  <a:moveTo>
                    <a:pt x="0" y="0"/>
                  </a:moveTo>
                  <a:lnTo>
                    <a:pt x="4234685" y="0"/>
                  </a:lnTo>
                  <a:lnTo>
                    <a:pt x="4234685" y="341062"/>
                  </a:lnTo>
                  <a:lnTo>
                    <a:pt x="0" y="341062"/>
                  </a:lnTo>
                  <a:close/>
                </a:path>
              </a:pathLst>
            </a:custGeom>
            <a:solidFill>
              <a:srgbClr val="0079C1"/>
            </a:solidFill>
          </p:spPr>
        </p:sp>
        <p:sp>
          <p:nvSpPr>
            <p:cNvPr id="5" name="TextBox 5"/>
            <p:cNvSpPr txBox="1"/>
            <p:nvPr/>
          </p:nvSpPr>
          <p:spPr>
            <a:xfrm>
              <a:off x="0" y="-446232"/>
              <a:ext cx="4324996" cy="1259032"/>
            </a:xfrm>
            <a:prstGeom prst="rect">
              <a:avLst/>
            </a:prstGeom>
          </p:spPr>
          <p:txBody>
            <a:bodyPr lIns="50800" tIns="50800" rIns="50800" bIns="50800" rtlCol="0" anchor="ctr"/>
            <a:lstStyle/>
            <a:p>
              <a:pPr algn="ctr">
                <a:lnSpc>
                  <a:spcPts val="6299"/>
                </a:lnSpc>
              </a:pPr>
              <a:endParaRPr lang="en-US" sz="4499" dirty="0">
                <a:solidFill>
                  <a:srgbClr val="FFFFFF"/>
                </a:solidFill>
                <a:latin typeface="Canva Sans Bold"/>
              </a:endParaRPr>
            </a:p>
          </p:txBody>
        </p:sp>
      </p:grpSp>
      <p:grpSp>
        <p:nvGrpSpPr>
          <p:cNvPr id="6" name="Group 6"/>
          <p:cNvGrpSpPr/>
          <p:nvPr/>
        </p:nvGrpSpPr>
        <p:grpSpPr>
          <a:xfrm>
            <a:off x="1180729" y="3062382"/>
            <a:ext cx="16438029" cy="5012320"/>
            <a:chOff x="-4363" y="-507315"/>
            <a:chExt cx="4329357" cy="1320116"/>
          </a:xfrm>
        </p:grpSpPr>
        <p:sp>
          <p:nvSpPr>
            <p:cNvPr id="7" name="Freeform 7"/>
            <p:cNvSpPr/>
            <p:nvPr/>
          </p:nvSpPr>
          <p:spPr>
            <a:xfrm>
              <a:off x="-4363" y="-3609"/>
              <a:ext cx="4234685" cy="324480"/>
            </a:xfrm>
            <a:custGeom>
              <a:avLst/>
              <a:gdLst/>
              <a:ahLst/>
              <a:cxnLst/>
              <a:rect l="l" t="t" r="r" b="b"/>
              <a:pathLst>
                <a:path w="4234685" h="324480">
                  <a:moveTo>
                    <a:pt x="0" y="0"/>
                  </a:moveTo>
                  <a:lnTo>
                    <a:pt x="4234685" y="0"/>
                  </a:lnTo>
                  <a:lnTo>
                    <a:pt x="4234685" y="324480"/>
                  </a:lnTo>
                  <a:lnTo>
                    <a:pt x="0" y="324480"/>
                  </a:lnTo>
                  <a:close/>
                </a:path>
              </a:pathLst>
            </a:custGeom>
            <a:solidFill>
              <a:srgbClr val="0079C1"/>
            </a:solidFill>
          </p:spPr>
        </p:sp>
        <p:sp>
          <p:nvSpPr>
            <p:cNvPr id="8" name="TextBox 8"/>
            <p:cNvSpPr txBox="1"/>
            <p:nvPr/>
          </p:nvSpPr>
          <p:spPr>
            <a:xfrm>
              <a:off x="0" y="-507315"/>
              <a:ext cx="4324994" cy="1320116"/>
            </a:xfrm>
            <a:prstGeom prst="rect">
              <a:avLst/>
            </a:prstGeom>
          </p:spPr>
          <p:txBody>
            <a:bodyPr lIns="50800" tIns="50800" rIns="50800" bIns="50800" rtlCol="0" anchor="ctr"/>
            <a:lstStyle/>
            <a:p>
              <a:pPr algn="ctr">
                <a:lnSpc>
                  <a:spcPts val="6299"/>
                </a:lnSpc>
              </a:pPr>
              <a:endParaRPr lang="en-US" sz="4499" dirty="0">
                <a:solidFill>
                  <a:srgbClr val="FFFFFF"/>
                </a:solidFill>
                <a:latin typeface="Canva Sans Bold"/>
              </a:endParaRPr>
            </a:p>
          </p:txBody>
        </p:sp>
      </p:grpSp>
      <p:grpSp>
        <p:nvGrpSpPr>
          <p:cNvPr id="9" name="Group 9"/>
          <p:cNvGrpSpPr/>
          <p:nvPr/>
        </p:nvGrpSpPr>
        <p:grpSpPr>
          <a:xfrm>
            <a:off x="1180729" y="4661174"/>
            <a:ext cx="16078571" cy="5009986"/>
            <a:chOff x="0" y="-506703"/>
            <a:chExt cx="4234685" cy="1319503"/>
          </a:xfrm>
        </p:grpSpPr>
        <p:sp>
          <p:nvSpPr>
            <p:cNvPr id="10" name="Freeform 10"/>
            <p:cNvSpPr/>
            <p:nvPr/>
          </p:nvSpPr>
          <p:spPr>
            <a:xfrm>
              <a:off x="0" y="0"/>
              <a:ext cx="4234685" cy="327994"/>
            </a:xfrm>
            <a:custGeom>
              <a:avLst/>
              <a:gdLst/>
              <a:ahLst/>
              <a:cxnLst/>
              <a:rect l="l" t="t" r="r" b="b"/>
              <a:pathLst>
                <a:path w="4234685" h="327994">
                  <a:moveTo>
                    <a:pt x="0" y="0"/>
                  </a:moveTo>
                  <a:lnTo>
                    <a:pt x="4234685" y="0"/>
                  </a:lnTo>
                  <a:lnTo>
                    <a:pt x="4234685" y="327994"/>
                  </a:lnTo>
                  <a:lnTo>
                    <a:pt x="0" y="327994"/>
                  </a:lnTo>
                  <a:close/>
                </a:path>
              </a:pathLst>
            </a:custGeom>
            <a:solidFill>
              <a:srgbClr val="0079C1"/>
            </a:solidFill>
          </p:spPr>
        </p:sp>
        <p:sp>
          <p:nvSpPr>
            <p:cNvPr id="11" name="TextBox 11"/>
            <p:cNvSpPr txBox="1"/>
            <p:nvPr/>
          </p:nvSpPr>
          <p:spPr>
            <a:xfrm>
              <a:off x="0" y="-506703"/>
              <a:ext cx="4234685" cy="1319503"/>
            </a:xfrm>
            <a:prstGeom prst="rect">
              <a:avLst/>
            </a:prstGeom>
          </p:spPr>
          <p:txBody>
            <a:bodyPr lIns="50800" tIns="50800" rIns="50800" bIns="50800" rtlCol="0" anchor="ctr"/>
            <a:lstStyle/>
            <a:p>
              <a:pPr algn="ctr">
                <a:lnSpc>
                  <a:spcPts val="6299"/>
                </a:lnSpc>
              </a:pPr>
              <a:endParaRPr lang="en-US" sz="4499" dirty="0">
                <a:solidFill>
                  <a:srgbClr val="FFFFFF"/>
                </a:solidFill>
                <a:latin typeface="Canva Sans Bold"/>
              </a:endParaRPr>
            </a:p>
          </p:txBody>
        </p:sp>
      </p:grpSp>
      <p:grpSp>
        <p:nvGrpSpPr>
          <p:cNvPr id="12" name="Group 12"/>
          <p:cNvGrpSpPr/>
          <p:nvPr/>
        </p:nvGrpSpPr>
        <p:grpSpPr>
          <a:xfrm>
            <a:off x="1104716" y="6872683"/>
            <a:ext cx="16154584" cy="3482554"/>
            <a:chOff x="-20020" y="-326452"/>
            <a:chExt cx="4254705" cy="936625"/>
          </a:xfrm>
        </p:grpSpPr>
        <p:sp>
          <p:nvSpPr>
            <p:cNvPr id="13" name="Freeform 13"/>
            <p:cNvSpPr/>
            <p:nvPr/>
          </p:nvSpPr>
          <p:spPr>
            <a:xfrm>
              <a:off x="0" y="0"/>
              <a:ext cx="4234685" cy="324557"/>
            </a:xfrm>
            <a:custGeom>
              <a:avLst/>
              <a:gdLst/>
              <a:ahLst/>
              <a:cxnLst/>
              <a:rect l="l" t="t" r="r" b="b"/>
              <a:pathLst>
                <a:path w="4234685" h="324557">
                  <a:moveTo>
                    <a:pt x="0" y="0"/>
                  </a:moveTo>
                  <a:lnTo>
                    <a:pt x="4234685" y="0"/>
                  </a:lnTo>
                  <a:lnTo>
                    <a:pt x="4234685" y="324557"/>
                  </a:lnTo>
                  <a:lnTo>
                    <a:pt x="0" y="324557"/>
                  </a:lnTo>
                  <a:close/>
                </a:path>
              </a:pathLst>
            </a:custGeom>
            <a:solidFill>
              <a:srgbClr val="0079C1"/>
            </a:solidFill>
          </p:spPr>
        </p:sp>
        <p:sp>
          <p:nvSpPr>
            <p:cNvPr id="14" name="TextBox 14"/>
            <p:cNvSpPr txBox="1"/>
            <p:nvPr/>
          </p:nvSpPr>
          <p:spPr>
            <a:xfrm>
              <a:off x="-20020" y="-326452"/>
              <a:ext cx="4234685" cy="936625"/>
            </a:xfrm>
            <a:prstGeom prst="rect">
              <a:avLst/>
            </a:prstGeom>
          </p:spPr>
          <p:txBody>
            <a:bodyPr lIns="50800" tIns="50800" rIns="50800" bIns="50800" rtlCol="0" anchor="ctr"/>
            <a:lstStyle/>
            <a:p>
              <a:pPr algn="ctr">
                <a:lnSpc>
                  <a:spcPts val="6299"/>
                </a:lnSpc>
              </a:pPr>
              <a:endParaRPr lang="en-US" sz="4499" dirty="0">
                <a:solidFill>
                  <a:srgbClr val="FFFFFF"/>
                </a:solidFill>
                <a:latin typeface="Canva Sans Bold"/>
              </a:endParaRPr>
            </a:p>
          </p:txBody>
        </p:sp>
      </p:grpSp>
      <p:pic>
        <p:nvPicPr>
          <p:cNvPr id="15" name="Picture 15"/>
          <p:cNvPicPr>
            <a:picLocks noChangeAspect="1"/>
          </p:cNvPicPr>
          <p:nvPr/>
        </p:nvPicPr>
        <p:blipFill>
          <a:blip r:embed="rId4"/>
          <a:srcRect/>
          <a:stretch>
            <a:fillRect/>
          </a:stretch>
        </p:blipFill>
        <p:spPr>
          <a:xfrm>
            <a:off x="16823123" y="9442411"/>
            <a:ext cx="1464877" cy="844589"/>
          </a:xfrm>
          <a:prstGeom prst="rect">
            <a:avLst/>
          </a:prstGeom>
        </p:spPr>
      </p:pic>
      <p:grpSp>
        <p:nvGrpSpPr>
          <p:cNvPr id="16" name="Group 16"/>
          <p:cNvGrpSpPr/>
          <p:nvPr/>
        </p:nvGrpSpPr>
        <p:grpSpPr>
          <a:xfrm>
            <a:off x="1124775" y="3613823"/>
            <a:ext cx="15941413" cy="7660324"/>
            <a:chOff x="0" y="-1204731"/>
            <a:chExt cx="4198561" cy="2017531"/>
          </a:xfrm>
        </p:grpSpPr>
        <p:sp>
          <p:nvSpPr>
            <p:cNvPr id="17" name="Freeform 17"/>
            <p:cNvSpPr/>
            <p:nvPr/>
          </p:nvSpPr>
          <p:spPr>
            <a:xfrm>
              <a:off x="59521" y="-1204731"/>
              <a:ext cx="4139040" cy="200309"/>
            </a:xfrm>
            <a:custGeom>
              <a:avLst/>
              <a:gdLst/>
              <a:ahLst/>
              <a:cxnLst/>
              <a:rect l="l" t="t" r="r" b="b"/>
              <a:pathLst>
                <a:path w="4175547" h="292414">
                  <a:moveTo>
                    <a:pt x="0" y="0"/>
                  </a:moveTo>
                  <a:lnTo>
                    <a:pt x="4175547" y="0"/>
                  </a:lnTo>
                  <a:lnTo>
                    <a:pt x="4175547" y="292414"/>
                  </a:lnTo>
                  <a:lnTo>
                    <a:pt x="0" y="292414"/>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Sealed refill bags eliminate contamination</a:t>
              </a:r>
            </a:p>
            <a:p>
              <a:endParaRPr lang="en-US" dirty="0"/>
            </a:p>
          </p:txBody>
        </p:sp>
        <p:sp>
          <p:nvSpPr>
            <p:cNvPr id="18" name="TextBox 1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922031" y="68237"/>
            <a:ext cx="14443939" cy="2797174"/>
          </a:xfrm>
          <a:prstGeom prst="rect">
            <a:avLst/>
          </a:prstGeom>
        </p:spPr>
        <p:txBody>
          <a:bodyPr lIns="0" tIns="0" rIns="0" bIns="0" rtlCol="0" anchor="t">
            <a:spAutoFit/>
          </a:bodyPr>
          <a:lstStyle/>
          <a:p>
            <a:pPr algn="ctr">
              <a:lnSpc>
                <a:spcPts val="11200"/>
              </a:lnSpc>
            </a:pPr>
            <a:r>
              <a:rPr lang="en-US" sz="8000" dirty="0">
                <a:solidFill>
                  <a:srgbClr val="FFFFFF"/>
                </a:solidFill>
                <a:effectLst>
                  <a:outerShdw blurRad="38100" dist="38100" dir="2700000" algn="tl">
                    <a:srgbClr val="000000">
                      <a:alpha val="43137"/>
                    </a:srgbClr>
                  </a:outerShdw>
                </a:effectLst>
                <a:latin typeface="Open Sauce Light Bold"/>
              </a:rPr>
              <a:t>Advantages of Wall Mount Dispensers</a:t>
            </a:r>
          </a:p>
        </p:txBody>
      </p:sp>
      <p:grpSp>
        <p:nvGrpSpPr>
          <p:cNvPr id="20" name="Group 20"/>
          <p:cNvGrpSpPr/>
          <p:nvPr/>
        </p:nvGrpSpPr>
        <p:grpSpPr>
          <a:xfrm>
            <a:off x="1281463" y="4052115"/>
            <a:ext cx="15854032" cy="3303096"/>
            <a:chOff x="-42658" y="-57150"/>
            <a:chExt cx="4175547" cy="869950"/>
          </a:xfrm>
        </p:grpSpPr>
        <p:sp>
          <p:nvSpPr>
            <p:cNvPr id="21" name="Freeform 21"/>
            <p:cNvSpPr/>
            <p:nvPr/>
          </p:nvSpPr>
          <p:spPr>
            <a:xfrm>
              <a:off x="-42658" y="236158"/>
              <a:ext cx="4175547" cy="212647"/>
            </a:xfrm>
            <a:custGeom>
              <a:avLst/>
              <a:gdLst/>
              <a:ahLst/>
              <a:cxnLst/>
              <a:rect l="l" t="t" r="r" b="b"/>
              <a:pathLst>
                <a:path w="4175547" h="292414">
                  <a:moveTo>
                    <a:pt x="0" y="0"/>
                  </a:moveTo>
                  <a:lnTo>
                    <a:pt x="4175547" y="0"/>
                  </a:lnTo>
                  <a:lnTo>
                    <a:pt x="4175547" y="292414"/>
                  </a:lnTo>
                  <a:lnTo>
                    <a:pt x="0" y="292414"/>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Recycle when empty and replace with a fresh refill bag</a:t>
              </a:r>
            </a:p>
            <a:p>
              <a:endParaRPr lang="en-US" dirty="0"/>
            </a:p>
          </p:txBody>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12853" y="6491833"/>
            <a:ext cx="16022643" cy="3303096"/>
            <a:chOff x="0" y="-57150"/>
            <a:chExt cx="4219955" cy="869950"/>
          </a:xfrm>
        </p:grpSpPr>
        <p:sp>
          <p:nvSpPr>
            <p:cNvPr id="24" name="Freeform 24"/>
            <p:cNvSpPr/>
            <p:nvPr/>
          </p:nvSpPr>
          <p:spPr>
            <a:xfrm>
              <a:off x="55358" y="417224"/>
              <a:ext cx="4164597" cy="188976"/>
            </a:xfrm>
            <a:custGeom>
              <a:avLst/>
              <a:gdLst/>
              <a:ahLst/>
              <a:cxnLst/>
              <a:rect l="l" t="t" r="r" b="b"/>
              <a:pathLst>
                <a:path w="4175547" h="292414">
                  <a:moveTo>
                    <a:pt x="0" y="0"/>
                  </a:moveTo>
                  <a:lnTo>
                    <a:pt x="4175547" y="0"/>
                  </a:lnTo>
                  <a:lnTo>
                    <a:pt x="4175547" y="292414"/>
                  </a:lnTo>
                  <a:lnTo>
                    <a:pt x="0" y="292414"/>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Cost effective vs. liquid systems</a:t>
              </a:r>
            </a:p>
          </p:txBody>
        </p:sp>
        <p:sp>
          <p:nvSpPr>
            <p:cNvPr id="25" name="TextBox 25"/>
            <p:cNvSpPr txBox="1"/>
            <p:nvPr/>
          </p:nvSpPr>
          <p:spPr>
            <a:xfrm>
              <a:off x="0" y="-57150"/>
              <a:ext cx="1329558" cy="8699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89489" y="6803332"/>
            <a:ext cx="16982422" cy="4600095"/>
            <a:chOff x="0" y="-398746"/>
            <a:chExt cx="4472736" cy="1211546"/>
          </a:xfrm>
        </p:grpSpPr>
        <p:sp>
          <p:nvSpPr>
            <p:cNvPr id="27" name="Freeform 27"/>
            <p:cNvSpPr/>
            <p:nvPr/>
          </p:nvSpPr>
          <p:spPr>
            <a:xfrm>
              <a:off x="302462" y="-398746"/>
              <a:ext cx="4170274" cy="216053"/>
            </a:xfrm>
            <a:custGeom>
              <a:avLst/>
              <a:gdLst/>
              <a:ahLst/>
              <a:cxnLst/>
              <a:rect l="l" t="t" r="r" b="b"/>
              <a:pathLst>
                <a:path w="4175547" h="292414">
                  <a:moveTo>
                    <a:pt x="0" y="0"/>
                  </a:moveTo>
                  <a:lnTo>
                    <a:pt x="4175547" y="0"/>
                  </a:lnTo>
                  <a:lnTo>
                    <a:pt x="4175547" y="292414"/>
                  </a:lnTo>
                  <a:lnTo>
                    <a:pt x="0" y="292414"/>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Key locking system to prevent tampering</a:t>
              </a:r>
            </a:p>
            <a:p>
              <a:endParaRPr lang="en-US" dirty="0"/>
            </a:p>
          </p:txBody>
        </p:sp>
        <p:sp>
          <p:nvSpPr>
            <p:cNvPr id="28" name="TextBox 2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10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9565" y="3037521"/>
            <a:ext cx="4868161" cy="3615692"/>
          </a:xfrm>
          <a:prstGeom prst="rect">
            <a:avLst/>
          </a:prstGeom>
        </p:spPr>
        <p:txBody>
          <a:bodyPr lIns="0" tIns="0" rIns="0" bIns="0" rtlCol="0" anchor="t">
            <a:spAutoFit/>
          </a:bodyPr>
          <a:lstStyle/>
          <a:p>
            <a:pPr>
              <a:lnSpc>
                <a:spcPts val="9659"/>
              </a:lnSpc>
            </a:pPr>
            <a:r>
              <a:rPr lang="en-US" sz="6899" dirty="0">
                <a:solidFill>
                  <a:srgbClr val="FFFFFF"/>
                </a:solidFill>
                <a:latin typeface="Open Sauce Light Bold"/>
              </a:rPr>
              <a:t>Wall Mount</a:t>
            </a:r>
          </a:p>
          <a:p>
            <a:pPr>
              <a:lnSpc>
                <a:spcPts val="9659"/>
              </a:lnSpc>
            </a:pPr>
            <a:r>
              <a:rPr lang="en-US" sz="6899" dirty="0">
                <a:solidFill>
                  <a:srgbClr val="FFFFFF"/>
                </a:solidFill>
                <a:latin typeface="Open Sauce Light Bold"/>
              </a:rPr>
              <a:t>Dispensers</a:t>
            </a:r>
          </a:p>
        </p:txBody>
      </p:sp>
      <p:sp>
        <p:nvSpPr>
          <p:cNvPr id="7" name="AutoShape 7"/>
          <p:cNvSpPr/>
          <p:nvPr/>
        </p:nvSpPr>
        <p:spPr>
          <a:xfrm rot="5400000">
            <a:off x="68280" y="5124450"/>
            <a:ext cx="10287000" cy="0"/>
          </a:xfrm>
          <a:prstGeom prst="line">
            <a:avLst/>
          </a:prstGeom>
          <a:ln w="38100" cap="flat">
            <a:solidFill>
              <a:srgbClr val="FFFFFF"/>
            </a:solidFill>
            <a:prstDash val="solid"/>
            <a:headEnd type="none" w="sm" len="sm"/>
            <a:tailEnd type="none" w="sm" len="sm"/>
          </a:ln>
        </p:spPr>
      </p:sp>
      <p:grpSp>
        <p:nvGrpSpPr>
          <p:cNvPr id="9" name="Group 9"/>
          <p:cNvGrpSpPr/>
          <p:nvPr/>
        </p:nvGrpSpPr>
        <p:grpSpPr>
          <a:xfrm>
            <a:off x="7086600" y="2402939"/>
            <a:ext cx="3646565" cy="4023790"/>
            <a:chOff x="0" y="0"/>
            <a:chExt cx="1440048" cy="1589016"/>
          </a:xfrm>
        </p:grpSpPr>
        <p:sp>
          <p:nvSpPr>
            <p:cNvPr id="10" name="Freeform 1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sp>
        <p:sp>
          <p:nvSpPr>
            <p:cNvPr id="11" name="TextBox 1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12" name="Group 12"/>
          <p:cNvGrpSpPr/>
          <p:nvPr/>
        </p:nvGrpSpPr>
        <p:grpSpPr>
          <a:xfrm>
            <a:off x="7163811" y="2492280"/>
            <a:ext cx="3497218" cy="3845109"/>
            <a:chOff x="0" y="0"/>
            <a:chExt cx="1381070" cy="1518454"/>
          </a:xfrm>
        </p:grpSpPr>
        <p:sp>
          <p:nvSpPr>
            <p:cNvPr id="13" name="Freeform 13"/>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sp>
        <p:sp>
          <p:nvSpPr>
            <p:cNvPr id="14" name="TextBox 14"/>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19" name="Group 19"/>
          <p:cNvGrpSpPr/>
          <p:nvPr/>
        </p:nvGrpSpPr>
        <p:grpSpPr>
          <a:xfrm>
            <a:off x="11107149" y="2408329"/>
            <a:ext cx="3646565" cy="4023790"/>
            <a:chOff x="0" y="0"/>
            <a:chExt cx="1440048" cy="1589016"/>
          </a:xfrm>
        </p:grpSpPr>
        <p:sp>
          <p:nvSpPr>
            <p:cNvPr id="20" name="Freeform 2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sp>
        <p:sp>
          <p:nvSpPr>
            <p:cNvPr id="21" name="TextBox 2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29" name="Group 29"/>
          <p:cNvGrpSpPr/>
          <p:nvPr/>
        </p:nvGrpSpPr>
        <p:grpSpPr>
          <a:xfrm>
            <a:off x="3066048" y="2426527"/>
            <a:ext cx="3646565" cy="4023790"/>
            <a:chOff x="0" y="0"/>
            <a:chExt cx="1440048" cy="1589016"/>
          </a:xfrm>
        </p:grpSpPr>
        <p:sp>
          <p:nvSpPr>
            <p:cNvPr id="30" name="Freeform 3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sp>
        <p:sp>
          <p:nvSpPr>
            <p:cNvPr id="31" name="TextBox 3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33" name="Group 33"/>
          <p:cNvGrpSpPr/>
          <p:nvPr/>
        </p:nvGrpSpPr>
        <p:grpSpPr>
          <a:xfrm>
            <a:off x="3140721" y="2492280"/>
            <a:ext cx="3497218" cy="3845109"/>
            <a:chOff x="0" y="0"/>
            <a:chExt cx="1381070" cy="1518454"/>
          </a:xfrm>
        </p:grpSpPr>
        <p:sp>
          <p:nvSpPr>
            <p:cNvPr id="34" name="Freeform 34"/>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35" name="TextBox 35"/>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54" name="Group 12">
            <a:extLst>
              <a:ext uri="{FF2B5EF4-FFF2-40B4-BE49-F238E27FC236}">
                <a16:creationId xmlns:a16="http://schemas.microsoft.com/office/drawing/2014/main" id="{9308FB3A-D183-C5D0-E7FE-A38F86408967}"/>
              </a:ext>
            </a:extLst>
          </p:cNvPr>
          <p:cNvGrpSpPr/>
          <p:nvPr/>
        </p:nvGrpSpPr>
        <p:grpSpPr>
          <a:xfrm>
            <a:off x="11181822" y="2395801"/>
            <a:ext cx="3497218" cy="3941588"/>
            <a:chOff x="0" y="-38100"/>
            <a:chExt cx="1381070" cy="1556554"/>
          </a:xfrm>
        </p:grpSpPr>
        <p:sp>
          <p:nvSpPr>
            <p:cNvPr id="55" name="Freeform 13">
              <a:extLst>
                <a:ext uri="{FF2B5EF4-FFF2-40B4-BE49-F238E27FC236}">
                  <a16:creationId xmlns:a16="http://schemas.microsoft.com/office/drawing/2014/main" id="{B6DB0CA1-167D-6BCD-D1F9-8A1428FC29AE}"/>
                </a:ext>
              </a:extLst>
            </p:cNvPr>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56" name="TextBox 14">
              <a:extLst>
                <a:ext uri="{FF2B5EF4-FFF2-40B4-BE49-F238E27FC236}">
                  <a16:creationId xmlns:a16="http://schemas.microsoft.com/office/drawing/2014/main" id="{EF41813D-8ECD-5E62-F277-D058BF211C02}"/>
                </a:ext>
              </a:extLst>
            </p:cNvPr>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pic>
        <p:nvPicPr>
          <p:cNvPr id="24" name="Picture 23" descr="Text, letter&#10;&#10;Description automatically generated">
            <a:extLst>
              <a:ext uri="{FF2B5EF4-FFF2-40B4-BE49-F238E27FC236}">
                <a16:creationId xmlns:a16="http://schemas.microsoft.com/office/drawing/2014/main" id="{CA45CC95-8A09-1DF0-154C-6194E69A5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891" y="2866759"/>
            <a:ext cx="2620587" cy="3098844"/>
          </a:xfrm>
          <a:prstGeom prst="rect">
            <a:avLst/>
          </a:prstGeom>
        </p:spPr>
      </p:pic>
      <p:pic>
        <p:nvPicPr>
          <p:cNvPr id="39" name="Picture 38" descr="Text, letter&#10;&#10;Description automatically generated">
            <a:extLst>
              <a:ext uri="{FF2B5EF4-FFF2-40B4-BE49-F238E27FC236}">
                <a16:creationId xmlns:a16="http://schemas.microsoft.com/office/drawing/2014/main" id="{81C522DC-F21E-B516-F3E0-1D2DF25B86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032" y="2895241"/>
            <a:ext cx="2679536" cy="3012245"/>
          </a:xfrm>
          <a:prstGeom prst="rect">
            <a:avLst/>
          </a:prstGeom>
        </p:spPr>
      </p:pic>
      <p:pic>
        <p:nvPicPr>
          <p:cNvPr id="41" name="Picture 40" descr="Text&#10;&#10;Description automatically generated">
            <a:extLst>
              <a:ext uri="{FF2B5EF4-FFF2-40B4-BE49-F238E27FC236}">
                <a16:creationId xmlns:a16="http://schemas.microsoft.com/office/drawing/2014/main" id="{0814864A-FFE1-E1A8-8D83-E1CB75122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80165" y="2895241"/>
            <a:ext cx="2500532" cy="2963131"/>
          </a:xfrm>
          <a:prstGeom prst="rect">
            <a:avLst/>
          </a:prstGeom>
        </p:spPr>
      </p:pic>
      <p:sp>
        <p:nvSpPr>
          <p:cNvPr id="43" name="Rectangle 42">
            <a:extLst>
              <a:ext uri="{FF2B5EF4-FFF2-40B4-BE49-F238E27FC236}">
                <a16:creationId xmlns:a16="http://schemas.microsoft.com/office/drawing/2014/main" id="{CF7E0EB5-E18C-25CE-CE63-C95922D6AD1B}"/>
              </a:ext>
            </a:extLst>
          </p:cNvPr>
          <p:cNvSpPr/>
          <p:nvPr/>
        </p:nvSpPr>
        <p:spPr>
          <a:xfrm>
            <a:off x="0" y="6972300"/>
            <a:ext cx="18288000" cy="3302788"/>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CA4D602-3EBF-E19F-7B98-E728F66E2788}"/>
              </a:ext>
            </a:extLst>
          </p:cNvPr>
          <p:cNvSpPr txBox="1"/>
          <p:nvPr/>
        </p:nvSpPr>
        <p:spPr>
          <a:xfrm>
            <a:off x="3117975" y="481315"/>
            <a:ext cx="11509062" cy="1200329"/>
          </a:xfrm>
          <a:prstGeom prst="rect">
            <a:avLst/>
          </a:prstGeom>
          <a:noFill/>
        </p:spPr>
        <p:txBody>
          <a:bodyPr wrap="square">
            <a:spAutoFit/>
          </a:bodyPr>
          <a:lstStyle/>
          <a:p>
            <a:pPr algn="ctr"/>
            <a:r>
              <a:rPr lang="en-US" sz="7200" b="1" dirty="0">
                <a:solidFill>
                  <a:srgbClr val="0079C1"/>
                </a:solidFill>
                <a:effectLst>
                  <a:outerShdw blurRad="38100" dist="38100" dir="2700000" algn="tl">
                    <a:srgbClr val="000000">
                      <a:alpha val="43137"/>
                    </a:srgbClr>
                  </a:outerShdw>
                </a:effectLst>
                <a:latin typeface="Open Sauce Light Bold"/>
              </a:rPr>
              <a:t>Sustainable/Recyclable</a:t>
            </a:r>
          </a:p>
        </p:txBody>
      </p:sp>
      <p:sp>
        <p:nvSpPr>
          <p:cNvPr id="46" name="Rectangle 45">
            <a:extLst>
              <a:ext uri="{FF2B5EF4-FFF2-40B4-BE49-F238E27FC236}">
                <a16:creationId xmlns:a16="http://schemas.microsoft.com/office/drawing/2014/main" id="{23394CD9-AC2E-10FE-09C8-08A658BB89B6}"/>
              </a:ext>
            </a:extLst>
          </p:cNvPr>
          <p:cNvSpPr/>
          <p:nvPr/>
        </p:nvSpPr>
        <p:spPr>
          <a:xfrm>
            <a:off x="228612" y="7200900"/>
            <a:ext cx="17830776" cy="2819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44C65C8-30BC-E008-6377-D77170D53556}"/>
              </a:ext>
            </a:extLst>
          </p:cNvPr>
          <p:cNvSpPr txBox="1"/>
          <p:nvPr/>
        </p:nvSpPr>
        <p:spPr>
          <a:xfrm>
            <a:off x="228612" y="7200900"/>
            <a:ext cx="17830776" cy="2585323"/>
          </a:xfrm>
          <a:prstGeom prst="rect">
            <a:avLst/>
          </a:prstGeom>
          <a:noFill/>
        </p:spPr>
        <p:txBody>
          <a:bodyPr wrap="square" rtlCol="0">
            <a:spAutoFit/>
          </a:bodyPr>
          <a:lstStyle/>
          <a:p>
            <a:pPr algn="ctr"/>
            <a:r>
              <a:rPr lang="en-US" sz="5400" dirty="0">
                <a:solidFill>
                  <a:schemeClr val="bg1"/>
                </a:solidFill>
                <a:latin typeface="Canva Sans Bold" panose="020B0604020202020204" charset="0"/>
              </a:rPr>
              <a:t>All refill bags are </a:t>
            </a:r>
            <a:r>
              <a:rPr lang="en-US" sz="5400" b="0" i="0" dirty="0">
                <a:solidFill>
                  <a:schemeClr val="bg1"/>
                </a:solidFill>
                <a:effectLst/>
                <a:latin typeface="Canva Sans Bold" panose="020B0604020202020204" charset="0"/>
              </a:rPr>
              <a:t>recyclable. They are made of LLDPE plastic –</a:t>
            </a:r>
            <a:r>
              <a:rPr lang="en-US" sz="5400" dirty="0">
                <a:solidFill>
                  <a:schemeClr val="bg1"/>
                </a:solidFill>
                <a:latin typeface="Canva Sans Bold" panose="020B0604020202020204" charset="0"/>
              </a:rPr>
              <a:t> </a:t>
            </a:r>
            <a:r>
              <a:rPr lang="en-US" sz="5400" b="0" i="0" dirty="0">
                <a:solidFill>
                  <a:schemeClr val="bg1"/>
                </a:solidFill>
                <a:effectLst/>
                <a:latin typeface="Canva Sans Bold" panose="020B0604020202020204" charset="0"/>
              </a:rPr>
              <a:t>linear low-density polyethylene (recycle code 4).</a:t>
            </a:r>
            <a:endParaRPr lang="en-US" sz="5400" dirty="0">
              <a:solidFill>
                <a:schemeClr val="bg1"/>
              </a:solidFill>
              <a:latin typeface="Canva Sans Bold" panose="020B0604020202020204" charset="0"/>
            </a:endParaRPr>
          </a:p>
        </p:txBody>
      </p:sp>
      <p:pic>
        <p:nvPicPr>
          <p:cNvPr id="48" name="Picture 3">
            <a:extLst>
              <a:ext uri="{FF2B5EF4-FFF2-40B4-BE49-F238E27FC236}">
                <a16:creationId xmlns:a16="http://schemas.microsoft.com/office/drawing/2014/main" id="{A0CAC3C9-A938-1126-5CAB-044E2078D0B6}"/>
              </a:ext>
            </a:extLst>
          </p:cNvPr>
          <p:cNvPicPr>
            <a:picLocks noChangeAspect="1"/>
          </p:cNvPicPr>
          <p:nvPr/>
        </p:nvPicPr>
        <p:blipFill>
          <a:blip r:embed="rId6"/>
          <a:srcRect/>
          <a:stretch>
            <a:fillRect/>
          </a:stretch>
        </p:blipFill>
        <p:spPr>
          <a:xfrm>
            <a:off x="16383000" y="9027801"/>
            <a:ext cx="1540575" cy="888233"/>
          </a:xfrm>
          <a:prstGeom prst="rect">
            <a:avLst/>
          </a:prstGeom>
        </p:spPr>
      </p:pic>
    </p:spTree>
    <p:extLst>
      <p:ext uri="{BB962C8B-B14F-4D97-AF65-F5344CB8AC3E}">
        <p14:creationId xmlns:p14="http://schemas.microsoft.com/office/powerpoint/2010/main" val="143004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1000"/>
                                        <p:tgtEl>
                                          <p:spTgt spid="33"/>
                                        </p:tgtEl>
                                      </p:cBhvr>
                                    </p:animEffect>
                                  </p:childTnLst>
                                </p:cTn>
                              </p:par>
                              <p:par>
                                <p:cTn id="20" presetID="2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1000"/>
                                        <p:tgtEl>
                                          <p:spTgt spid="29"/>
                                        </p:tgtEl>
                                      </p:cBhvr>
                                    </p:animEffect>
                                  </p:childTnLst>
                                </p:cTn>
                              </p:par>
                              <p:par>
                                <p:cTn id="27" presetID="22" presetClass="entr" presetSubtype="8"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1000"/>
                                        <p:tgtEl>
                                          <p:spTgt spid="54"/>
                                        </p:tgtEl>
                                      </p:cBhvr>
                                    </p:animEffect>
                                  </p:childTnLst>
                                </p:cTn>
                              </p:par>
                              <p:par>
                                <p:cTn id="30" presetID="10"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par>
                                <p:cTn id="36" presetID="22" presetClass="entr" presetSubtype="8"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par>
                                <p:cTn id="42" presetID="22" presetClass="entr" presetSubtype="8"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15764" cy="10287000"/>
            <a:chOff x="0" y="0"/>
            <a:chExt cx="1505386" cy="2709333"/>
          </a:xfrm>
        </p:grpSpPr>
        <p:sp>
          <p:nvSpPr>
            <p:cNvPr id="3" name="Freeform 3"/>
            <p:cNvSpPr/>
            <p:nvPr/>
          </p:nvSpPr>
          <p:spPr>
            <a:xfrm>
              <a:off x="0" y="0"/>
              <a:ext cx="1505386" cy="2709333"/>
            </a:xfrm>
            <a:custGeom>
              <a:avLst/>
              <a:gdLst/>
              <a:ahLst/>
              <a:cxnLst/>
              <a:rect l="l" t="t" r="r" b="b"/>
              <a:pathLst>
                <a:path w="1505386" h="2709333">
                  <a:moveTo>
                    <a:pt x="0" y="0"/>
                  </a:moveTo>
                  <a:lnTo>
                    <a:pt x="1505386" y="0"/>
                  </a:lnTo>
                  <a:lnTo>
                    <a:pt x="1505386" y="2709333"/>
                  </a:lnTo>
                  <a:lnTo>
                    <a:pt x="0" y="2709333"/>
                  </a:lnTo>
                  <a:close/>
                </a:path>
              </a:pathLst>
            </a:custGeom>
            <a:solidFill>
              <a:srgbClr val="0079C1"/>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38550" y="1080393"/>
            <a:ext cx="5467682" cy="6033297"/>
            <a:chOff x="0" y="0"/>
            <a:chExt cx="7290243" cy="8044396"/>
          </a:xfrm>
        </p:grpSpPr>
        <p:grpSp>
          <p:nvGrpSpPr>
            <p:cNvPr id="6" name="Group 6"/>
            <p:cNvGrpSpPr/>
            <p:nvPr/>
          </p:nvGrpSpPr>
          <p:grpSpPr>
            <a:xfrm>
              <a:off x="0" y="0"/>
              <a:ext cx="7290243" cy="8044396"/>
              <a:chOff x="0" y="0"/>
              <a:chExt cx="1440048" cy="1589016"/>
            </a:xfrm>
          </p:grpSpPr>
          <p:sp>
            <p:nvSpPr>
              <p:cNvPr id="7" name="Freeform 7"/>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54362" y="178611"/>
              <a:ext cx="6991667" cy="7687174"/>
              <a:chOff x="0" y="0"/>
              <a:chExt cx="1381070" cy="1518454"/>
            </a:xfrm>
          </p:grpSpPr>
          <p:sp>
            <p:nvSpPr>
              <p:cNvPr id="10" name="Freeform 10"/>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12" name="Picture 12"/>
            <p:cNvPicPr>
              <a:picLocks noChangeAspect="1"/>
            </p:cNvPicPr>
            <p:nvPr/>
          </p:nvPicPr>
          <p:blipFill>
            <a:blip r:embed="rId2"/>
            <a:srcRect/>
            <a:stretch>
              <a:fillRect/>
            </a:stretch>
          </p:blipFill>
          <p:spPr>
            <a:xfrm>
              <a:off x="1624916" y="991890"/>
              <a:ext cx="4040411" cy="6060616"/>
            </a:xfrm>
            <a:prstGeom prst="rect">
              <a:avLst/>
            </a:prstGeom>
          </p:spPr>
        </p:pic>
      </p:grpSp>
      <p:sp>
        <p:nvSpPr>
          <p:cNvPr id="13" name="TextBox 13"/>
          <p:cNvSpPr txBox="1"/>
          <p:nvPr/>
        </p:nvSpPr>
        <p:spPr>
          <a:xfrm>
            <a:off x="109565" y="3037521"/>
            <a:ext cx="5496634" cy="3561082"/>
          </a:xfrm>
          <a:prstGeom prst="rect">
            <a:avLst/>
          </a:prstGeom>
        </p:spPr>
        <p:txBody>
          <a:bodyPr lIns="0" tIns="0" rIns="0" bIns="0" rtlCol="0" anchor="t">
            <a:spAutoFit/>
          </a:bodyPr>
          <a:lstStyle/>
          <a:p>
            <a:pPr>
              <a:lnSpc>
                <a:spcPts val="9519"/>
              </a:lnSpc>
            </a:pPr>
            <a:r>
              <a:rPr lang="en-US" sz="6799" dirty="0">
                <a:solidFill>
                  <a:srgbClr val="FFFFFF"/>
                </a:solidFill>
                <a:latin typeface="Open Sauce Light Bold"/>
              </a:rPr>
              <a:t>Counter Mount</a:t>
            </a:r>
          </a:p>
          <a:p>
            <a:pPr>
              <a:lnSpc>
                <a:spcPts val="9519"/>
              </a:lnSpc>
            </a:pPr>
            <a:r>
              <a:rPr lang="en-US" sz="6799" dirty="0">
                <a:solidFill>
                  <a:srgbClr val="FFFFFF"/>
                </a:solidFill>
                <a:latin typeface="Open Sauce Light Bold"/>
              </a:rPr>
              <a:t>Dispensers</a:t>
            </a:r>
          </a:p>
        </p:txBody>
      </p:sp>
      <p:sp>
        <p:nvSpPr>
          <p:cNvPr id="14" name="AutoShape 14"/>
          <p:cNvSpPr/>
          <p:nvPr/>
        </p:nvSpPr>
        <p:spPr>
          <a:xfrm rot="5400000">
            <a:off x="68280" y="5124450"/>
            <a:ext cx="10287000" cy="0"/>
          </a:xfrm>
          <a:prstGeom prst="line">
            <a:avLst/>
          </a:prstGeom>
          <a:ln w="38100" cap="flat">
            <a:solidFill>
              <a:srgbClr val="FFFFFF"/>
            </a:solidFill>
            <a:prstDash val="solid"/>
            <a:headEnd type="none" w="sm" len="sm"/>
            <a:tailEnd type="none" w="sm" len="sm"/>
          </a:ln>
        </p:spPr>
      </p:sp>
      <p:sp>
        <p:nvSpPr>
          <p:cNvPr id="15" name="AutoShape 15"/>
          <p:cNvSpPr/>
          <p:nvPr/>
        </p:nvSpPr>
        <p:spPr>
          <a:xfrm rot="5400000">
            <a:off x="220680" y="5124450"/>
            <a:ext cx="10287000" cy="0"/>
          </a:xfrm>
          <a:prstGeom prst="line">
            <a:avLst/>
          </a:prstGeom>
          <a:ln w="38100" cap="flat">
            <a:solidFill>
              <a:srgbClr val="FFFFFF"/>
            </a:solidFill>
            <a:prstDash val="solid"/>
            <a:headEnd type="none" w="sm" len="sm"/>
            <a:tailEnd type="none" w="sm" len="sm"/>
          </a:ln>
        </p:spPr>
      </p:sp>
      <p:grpSp>
        <p:nvGrpSpPr>
          <p:cNvPr id="16" name="Group 16"/>
          <p:cNvGrpSpPr/>
          <p:nvPr/>
        </p:nvGrpSpPr>
        <p:grpSpPr>
          <a:xfrm>
            <a:off x="12164398" y="1091559"/>
            <a:ext cx="5467682" cy="6033297"/>
            <a:chOff x="0" y="0"/>
            <a:chExt cx="1440048" cy="1589016"/>
          </a:xfrm>
        </p:grpSpPr>
        <p:sp>
          <p:nvSpPr>
            <p:cNvPr id="17" name="Freeform 17"/>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sp>
        <p:sp>
          <p:nvSpPr>
            <p:cNvPr id="18" name="TextBox 1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85721" y="1678588"/>
            <a:ext cx="3425038" cy="4836907"/>
            <a:chOff x="0" y="0"/>
            <a:chExt cx="4566717" cy="6449209"/>
          </a:xfrm>
        </p:grpSpPr>
        <p:grpSp>
          <p:nvGrpSpPr>
            <p:cNvPr id="20" name="Group 20"/>
            <p:cNvGrpSpPr/>
            <p:nvPr/>
          </p:nvGrpSpPr>
          <p:grpSpPr>
            <a:xfrm>
              <a:off x="32935" y="0"/>
              <a:ext cx="4533782" cy="6449209"/>
              <a:chOff x="0" y="0"/>
              <a:chExt cx="895562" cy="1273918"/>
            </a:xfrm>
          </p:grpSpPr>
          <p:sp>
            <p:nvSpPr>
              <p:cNvPr id="21" name="Freeform 21"/>
              <p:cNvSpPr/>
              <p:nvPr/>
            </p:nvSpPr>
            <p:spPr>
              <a:xfrm>
                <a:off x="0" y="0"/>
                <a:ext cx="895562" cy="1273918"/>
              </a:xfrm>
              <a:custGeom>
                <a:avLst/>
                <a:gdLst/>
                <a:ahLst/>
                <a:cxnLst/>
                <a:rect l="l" t="t" r="r" b="b"/>
                <a:pathLst>
                  <a:path w="895562" h="1273918">
                    <a:moveTo>
                      <a:pt x="0" y="0"/>
                    </a:moveTo>
                    <a:lnTo>
                      <a:pt x="895562" y="0"/>
                    </a:lnTo>
                    <a:lnTo>
                      <a:pt x="895562" y="1273918"/>
                    </a:lnTo>
                    <a:lnTo>
                      <a:pt x="0" y="1273918"/>
                    </a:lnTo>
                    <a:close/>
                  </a:path>
                </a:pathLst>
              </a:custGeom>
              <a:solidFill>
                <a:srgbClr val="FFFFFF"/>
              </a:solidFill>
            </p:spPr>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23" name="Picture 23"/>
            <p:cNvPicPr>
              <a:picLocks noChangeAspect="1"/>
            </p:cNvPicPr>
            <p:nvPr/>
          </p:nvPicPr>
          <p:blipFill>
            <a:blip r:embed="rId3"/>
            <a:srcRect/>
            <a:stretch>
              <a:fillRect/>
            </a:stretch>
          </p:blipFill>
          <p:spPr>
            <a:xfrm>
              <a:off x="0" y="590039"/>
              <a:ext cx="4366947" cy="5859170"/>
            </a:xfrm>
            <a:prstGeom prst="rect">
              <a:avLst/>
            </a:prstGeom>
          </p:spPr>
        </p:pic>
      </p:grpSp>
      <p:grpSp>
        <p:nvGrpSpPr>
          <p:cNvPr id="24" name="Group 24"/>
          <p:cNvGrpSpPr/>
          <p:nvPr/>
        </p:nvGrpSpPr>
        <p:grpSpPr>
          <a:xfrm>
            <a:off x="12280169" y="1225517"/>
            <a:ext cx="5243751" cy="5765380"/>
            <a:chOff x="0" y="0"/>
            <a:chExt cx="1381070" cy="1518454"/>
          </a:xfrm>
        </p:grpSpPr>
        <p:sp>
          <p:nvSpPr>
            <p:cNvPr id="25" name="Freeform 25"/>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26" name="TextBox 2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7008370" y="6057902"/>
            <a:ext cx="4128042" cy="4341571"/>
            <a:chOff x="0" y="-330660"/>
            <a:chExt cx="1087221" cy="1143460"/>
          </a:xfrm>
        </p:grpSpPr>
        <p:sp>
          <p:nvSpPr>
            <p:cNvPr id="28" name="Freeform 28"/>
            <p:cNvSpPr/>
            <p:nvPr/>
          </p:nvSpPr>
          <p:spPr>
            <a:xfrm>
              <a:off x="0" y="0"/>
              <a:ext cx="1087221" cy="512244"/>
            </a:xfrm>
            <a:custGeom>
              <a:avLst/>
              <a:gdLst/>
              <a:ahLst/>
              <a:cxnLst/>
              <a:rect l="l" t="t" r="r" b="b"/>
              <a:pathLst>
                <a:path w="1087221" h="512244">
                  <a:moveTo>
                    <a:pt x="0" y="0"/>
                  </a:moveTo>
                  <a:lnTo>
                    <a:pt x="1087221" y="0"/>
                  </a:lnTo>
                  <a:lnTo>
                    <a:pt x="1087221" y="512244"/>
                  </a:lnTo>
                  <a:lnTo>
                    <a:pt x="0" y="512244"/>
                  </a:lnTo>
                  <a:close/>
                </a:path>
              </a:pathLst>
            </a:custGeom>
            <a:solidFill>
              <a:srgbClr val="000000">
                <a:alpha val="0"/>
              </a:srgbClr>
            </a:solidFill>
            <a:ln w="38100">
              <a:solidFill>
                <a:srgbClr val="0079C1"/>
              </a:solidFill>
            </a:ln>
          </p:spPr>
        </p:sp>
        <p:sp>
          <p:nvSpPr>
            <p:cNvPr id="29" name="TextBox 29"/>
            <p:cNvSpPr txBox="1"/>
            <p:nvPr/>
          </p:nvSpPr>
          <p:spPr>
            <a:xfrm>
              <a:off x="0" y="-330660"/>
              <a:ext cx="1087221" cy="1143460"/>
            </a:xfrm>
            <a:prstGeom prst="rect">
              <a:avLst/>
            </a:prstGeom>
          </p:spPr>
          <p:txBody>
            <a:bodyPr lIns="50800" tIns="50800" rIns="50800" bIns="50800" rtlCol="0" anchor="ctr"/>
            <a:lstStyle/>
            <a:p>
              <a:pPr algn="ctr">
                <a:lnSpc>
                  <a:spcPts val="8399"/>
                </a:lnSpc>
              </a:pPr>
              <a:r>
                <a:rPr lang="en-US" sz="5999" dirty="0">
                  <a:solidFill>
                    <a:srgbClr val="000000"/>
                  </a:solidFill>
                  <a:latin typeface="Canva Sans Bold"/>
                </a:rPr>
                <a:t>No Touch</a:t>
              </a:r>
            </a:p>
          </p:txBody>
        </p:sp>
      </p:grpSp>
      <p:grpSp>
        <p:nvGrpSpPr>
          <p:cNvPr id="30" name="Group 30"/>
          <p:cNvGrpSpPr/>
          <p:nvPr/>
        </p:nvGrpSpPr>
        <p:grpSpPr>
          <a:xfrm>
            <a:off x="12661313" y="6016642"/>
            <a:ext cx="4324025" cy="4424089"/>
            <a:chOff x="0" y="-352393"/>
            <a:chExt cx="1138838" cy="1165193"/>
          </a:xfrm>
        </p:grpSpPr>
        <p:sp>
          <p:nvSpPr>
            <p:cNvPr id="31" name="Freeform 31"/>
            <p:cNvSpPr/>
            <p:nvPr/>
          </p:nvSpPr>
          <p:spPr>
            <a:xfrm>
              <a:off x="51617" y="-13733"/>
              <a:ext cx="1087221" cy="512244"/>
            </a:xfrm>
            <a:custGeom>
              <a:avLst/>
              <a:gdLst/>
              <a:ahLst/>
              <a:cxnLst/>
              <a:rect l="l" t="t" r="r" b="b"/>
              <a:pathLst>
                <a:path w="1087221" h="512244">
                  <a:moveTo>
                    <a:pt x="0" y="0"/>
                  </a:moveTo>
                  <a:lnTo>
                    <a:pt x="1087221" y="0"/>
                  </a:lnTo>
                  <a:lnTo>
                    <a:pt x="1087221" y="512244"/>
                  </a:lnTo>
                  <a:lnTo>
                    <a:pt x="0" y="512244"/>
                  </a:lnTo>
                  <a:close/>
                </a:path>
              </a:pathLst>
            </a:custGeom>
            <a:solidFill>
              <a:srgbClr val="000000">
                <a:alpha val="0"/>
              </a:srgbClr>
            </a:solidFill>
            <a:ln w="38100">
              <a:solidFill>
                <a:srgbClr val="0079C1"/>
              </a:solidFill>
            </a:ln>
          </p:spPr>
        </p:sp>
        <p:sp>
          <p:nvSpPr>
            <p:cNvPr id="32" name="TextBox 32"/>
            <p:cNvSpPr txBox="1"/>
            <p:nvPr/>
          </p:nvSpPr>
          <p:spPr>
            <a:xfrm>
              <a:off x="0" y="-352393"/>
              <a:ext cx="1138838" cy="1165193"/>
            </a:xfrm>
            <a:prstGeom prst="rect">
              <a:avLst/>
            </a:prstGeom>
          </p:spPr>
          <p:txBody>
            <a:bodyPr lIns="50800" tIns="50800" rIns="50800" bIns="50800" rtlCol="0" anchor="ctr"/>
            <a:lstStyle/>
            <a:p>
              <a:pPr algn="ctr">
                <a:lnSpc>
                  <a:spcPts val="8399"/>
                </a:lnSpc>
              </a:pPr>
              <a:r>
                <a:rPr lang="en-US" sz="5999" dirty="0">
                  <a:solidFill>
                    <a:srgbClr val="000000"/>
                  </a:solidFill>
                  <a:latin typeface="Canva Sans Bold"/>
                </a:rPr>
                <a:t>Manual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par>
                                <p:cTn id="27" presetID="2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3">
            <a:alphaModFix amt="79000"/>
          </a:blip>
          <a:srcRect l="15555" r="15555"/>
          <a:stretch>
            <a:fillRect/>
          </a:stretch>
        </p:blipFill>
        <p:spPr>
          <a:xfrm>
            <a:off x="0" y="0"/>
            <a:ext cx="18288000" cy="10287000"/>
          </a:xfrm>
          <a:prstGeom prst="rect">
            <a:avLst/>
          </a:prstGeom>
        </p:spPr>
      </p:pic>
      <p:grpSp>
        <p:nvGrpSpPr>
          <p:cNvPr id="3" name="Group 3"/>
          <p:cNvGrpSpPr/>
          <p:nvPr/>
        </p:nvGrpSpPr>
        <p:grpSpPr>
          <a:xfrm>
            <a:off x="1461888" y="2554056"/>
            <a:ext cx="15364225" cy="4323493"/>
            <a:chOff x="0" y="-325898"/>
            <a:chExt cx="4046545" cy="1138698"/>
          </a:xfrm>
        </p:grpSpPr>
        <p:sp>
          <p:nvSpPr>
            <p:cNvPr id="4" name="Freeform 4"/>
            <p:cNvSpPr/>
            <p:nvPr/>
          </p:nvSpPr>
          <p:spPr>
            <a:xfrm>
              <a:off x="0" y="0"/>
              <a:ext cx="4046545" cy="460860"/>
            </a:xfrm>
            <a:custGeom>
              <a:avLst/>
              <a:gdLst/>
              <a:ahLst/>
              <a:cxnLst/>
              <a:rect l="l" t="t" r="r" b="b"/>
              <a:pathLst>
                <a:path w="4046545" h="460860">
                  <a:moveTo>
                    <a:pt x="0" y="0"/>
                  </a:moveTo>
                  <a:lnTo>
                    <a:pt x="4046545" y="0"/>
                  </a:lnTo>
                  <a:lnTo>
                    <a:pt x="4046545" y="460860"/>
                  </a:lnTo>
                  <a:lnTo>
                    <a:pt x="0" y="460860"/>
                  </a:lnTo>
                  <a:close/>
                </a:path>
              </a:pathLst>
            </a:custGeom>
            <a:solidFill>
              <a:srgbClr val="0079C1"/>
            </a:solidFill>
          </p:spPr>
        </p:sp>
        <p:sp>
          <p:nvSpPr>
            <p:cNvPr id="5" name="TextBox 5"/>
            <p:cNvSpPr txBox="1"/>
            <p:nvPr/>
          </p:nvSpPr>
          <p:spPr>
            <a:xfrm>
              <a:off x="0" y="-325898"/>
              <a:ext cx="4046545" cy="1138698"/>
            </a:xfrm>
            <a:prstGeom prst="rect">
              <a:avLst/>
            </a:prstGeom>
          </p:spPr>
          <p:txBody>
            <a:bodyPr lIns="50800" tIns="50800" rIns="50800" bIns="50800" rtlCol="0" anchor="ctr"/>
            <a:lstStyle/>
            <a:p>
              <a:pPr algn="ctr">
                <a:lnSpc>
                  <a:spcPts val="4994"/>
                </a:lnSpc>
              </a:pPr>
              <a:endParaRPr lang="en-US" sz="4499" dirty="0">
                <a:solidFill>
                  <a:srgbClr val="FFFFFF"/>
                </a:solidFill>
                <a:latin typeface="Canva Sans Bold"/>
              </a:endParaRPr>
            </a:p>
          </p:txBody>
        </p:sp>
      </p:grpSp>
      <p:grpSp>
        <p:nvGrpSpPr>
          <p:cNvPr id="6" name="Group 6"/>
          <p:cNvGrpSpPr/>
          <p:nvPr/>
        </p:nvGrpSpPr>
        <p:grpSpPr>
          <a:xfrm>
            <a:off x="1461888" y="4025950"/>
            <a:ext cx="15364225" cy="5008150"/>
            <a:chOff x="0" y="-506220"/>
            <a:chExt cx="4046545" cy="1319020"/>
          </a:xfrm>
        </p:grpSpPr>
        <p:sp>
          <p:nvSpPr>
            <p:cNvPr id="7" name="Freeform 7"/>
            <p:cNvSpPr/>
            <p:nvPr/>
          </p:nvSpPr>
          <p:spPr>
            <a:xfrm>
              <a:off x="0" y="0"/>
              <a:ext cx="4046545" cy="301859"/>
            </a:xfrm>
            <a:custGeom>
              <a:avLst/>
              <a:gdLst/>
              <a:ahLst/>
              <a:cxnLst/>
              <a:rect l="l" t="t" r="r" b="b"/>
              <a:pathLst>
                <a:path w="4046545" h="301859">
                  <a:moveTo>
                    <a:pt x="0" y="0"/>
                  </a:moveTo>
                  <a:lnTo>
                    <a:pt x="4046545" y="0"/>
                  </a:lnTo>
                  <a:lnTo>
                    <a:pt x="4046545" y="301859"/>
                  </a:lnTo>
                  <a:lnTo>
                    <a:pt x="0" y="301859"/>
                  </a:lnTo>
                  <a:close/>
                </a:path>
              </a:pathLst>
            </a:custGeom>
            <a:solidFill>
              <a:srgbClr val="0079C1"/>
            </a:solidFill>
          </p:spPr>
        </p:sp>
        <p:sp>
          <p:nvSpPr>
            <p:cNvPr id="8" name="TextBox 8"/>
            <p:cNvSpPr txBox="1"/>
            <p:nvPr/>
          </p:nvSpPr>
          <p:spPr>
            <a:xfrm>
              <a:off x="0" y="-506220"/>
              <a:ext cx="4046545" cy="1319020"/>
            </a:xfrm>
            <a:prstGeom prst="rect">
              <a:avLst/>
            </a:prstGeom>
          </p:spPr>
          <p:txBody>
            <a:bodyPr lIns="50800" tIns="50800" rIns="50800" bIns="50800" rtlCol="0" anchor="ctr"/>
            <a:lstStyle/>
            <a:p>
              <a:pPr algn="ctr">
                <a:lnSpc>
                  <a:spcPts val="6299"/>
                </a:lnSpc>
              </a:pPr>
              <a:endParaRPr lang="en-US" sz="4499" dirty="0">
                <a:solidFill>
                  <a:srgbClr val="FFFFFF"/>
                </a:solidFill>
                <a:latin typeface="Canva Sans Bold"/>
              </a:endParaRPr>
            </a:p>
          </p:txBody>
        </p:sp>
      </p:grpSp>
      <p:grpSp>
        <p:nvGrpSpPr>
          <p:cNvPr id="9" name="Group 9"/>
          <p:cNvGrpSpPr/>
          <p:nvPr/>
        </p:nvGrpSpPr>
        <p:grpSpPr>
          <a:xfrm>
            <a:off x="1461888" y="5617991"/>
            <a:ext cx="15364225" cy="5114679"/>
            <a:chOff x="0" y="-534277"/>
            <a:chExt cx="4046545" cy="1347077"/>
          </a:xfrm>
        </p:grpSpPr>
        <p:sp>
          <p:nvSpPr>
            <p:cNvPr id="10" name="Freeform 10"/>
            <p:cNvSpPr/>
            <p:nvPr/>
          </p:nvSpPr>
          <p:spPr>
            <a:xfrm>
              <a:off x="0" y="0"/>
              <a:ext cx="4046545" cy="301859"/>
            </a:xfrm>
            <a:custGeom>
              <a:avLst/>
              <a:gdLst/>
              <a:ahLst/>
              <a:cxnLst/>
              <a:rect l="l" t="t" r="r" b="b"/>
              <a:pathLst>
                <a:path w="4046545" h="301859">
                  <a:moveTo>
                    <a:pt x="0" y="0"/>
                  </a:moveTo>
                  <a:lnTo>
                    <a:pt x="4046545" y="0"/>
                  </a:lnTo>
                  <a:lnTo>
                    <a:pt x="4046545" y="301859"/>
                  </a:lnTo>
                  <a:lnTo>
                    <a:pt x="0" y="301859"/>
                  </a:lnTo>
                  <a:close/>
                </a:path>
              </a:pathLst>
            </a:custGeom>
            <a:solidFill>
              <a:srgbClr val="0079C1"/>
            </a:solidFill>
          </p:spPr>
        </p:sp>
        <p:sp>
          <p:nvSpPr>
            <p:cNvPr id="11" name="TextBox 11"/>
            <p:cNvSpPr txBox="1"/>
            <p:nvPr/>
          </p:nvSpPr>
          <p:spPr>
            <a:xfrm>
              <a:off x="0" y="-534277"/>
              <a:ext cx="4046545" cy="1347077"/>
            </a:xfrm>
            <a:prstGeom prst="rect">
              <a:avLst/>
            </a:prstGeom>
          </p:spPr>
          <p:txBody>
            <a:bodyPr lIns="50800" tIns="50800" rIns="50800" bIns="50800" rtlCol="0" anchor="ctr"/>
            <a:lstStyle/>
            <a:p>
              <a:pPr algn="ctr">
                <a:lnSpc>
                  <a:spcPts val="6299"/>
                </a:lnSpc>
              </a:pPr>
              <a:endParaRPr lang="en-US" sz="4499" dirty="0">
                <a:solidFill>
                  <a:srgbClr val="FFFFFF"/>
                </a:solidFill>
                <a:latin typeface="Canva Sans Bold"/>
              </a:endParaRPr>
            </a:p>
          </p:txBody>
        </p:sp>
      </p:grpSp>
      <p:pic>
        <p:nvPicPr>
          <p:cNvPr id="12" name="Picture 12"/>
          <p:cNvPicPr>
            <a:picLocks noChangeAspect="1"/>
          </p:cNvPicPr>
          <p:nvPr/>
        </p:nvPicPr>
        <p:blipFill>
          <a:blip r:embed="rId4"/>
          <a:srcRect/>
          <a:stretch>
            <a:fillRect/>
          </a:stretch>
        </p:blipFill>
        <p:spPr>
          <a:xfrm>
            <a:off x="16156432" y="9012151"/>
            <a:ext cx="1984663" cy="1160555"/>
          </a:xfrm>
          <a:prstGeom prst="rect">
            <a:avLst/>
          </a:prstGeom>
        </p:spPr>
      </p:pic>
      <p:sp>
        <p:nvSpPr>
          <p:cNvPr id="13" name="TextBox 13"/>
          <p:cNvSpPr txBox="1"/>
          <p:nvPr/>
        </p:nvSpPr>
        <p:spPr>
          <a:xfrm>
            <a:off x="1922031" y="68237"/>
            <a:ext cx="14443939" cy="2797174"/>
          </a:xfrm>
          <a:prstGeom prst="rect">
            <a:avLst/>
          </a:prstGeom>
        </p:spPr>
        <p:txBody>
          <a:bodyPr lIns="0" tIns="0" rIns="0" bIns="0" rtlCol="0" anchor="t">
            <a:spAutoFit/>
          </a:bodyPr>
          <a:lstStyle/>
          <a:p>
            <a:pPr algn="ctr">
              <a:lnSpc>
                <a:spcPts val="11200"/>
              </a:lnSpc>
            </a:pPr>
            <a:r>
              <a:rPr lang="en-US" sz="8000" dirty="0">
                <a:solidFill>
                  <a:srgbClr val="FFFFFF"/>
                </a:solidFill>
                <a:effectLst>
                  <a:outerShdw blurRad="38100" dist="38100" dir="2700000" algn="tl">
                    <a:srgbClr val="000000">
                      <a:alpha val="43137"/>
                    </a:srgbClr>
                  </a:outerShdw>
                </a:effectLst>
                <a:latin typeface="Open Sauce Light Bold"/>
              </a:rPr>
              <a:t>Advantages of Counter Mount Dispensers</a:t>
            </a:r>
          </a:p>
        </p:txBody>
      </p:sp>
      <p:grpSp>
        <p:nvGrpSpPr>
          <p:cNvPr id="14" name="Group 14"/>
          <p:cNvGrpSpPr/>
          <p:nvPr/>
        </p:nvGrpSpPr>
        <p:grpSpPr>
          <a:xfrm>
            <a:off x="1599343" y="7801811"/>
            <a:ext cx="15093245" cy="835642"/>
            <a:chOff x="0" y="0"/>
            <a:chExt cx="3975176" cy="253211"/>
          </a:xfrm>
        </p:grpSpPr>
        <p:sp>
          <p:nvSpPr>
            <p:cNvPr id="15" name="Freeform 15"/>
            <p:cNvSpPr/>
            <p:nvPr/>
          </p:nvSpPr>
          <p:spPr>
            <a:xfrm>
              <a:off x="0" y="0"/>
              <a:ext cx="3975176" cy="253211"/>
            </a:xfrm>
            <a:custGeom>
              <a:avLst/>
              <a:gdLst/>
              <a:ahLst/>
              <a:cxnLst/>
              <a:rect l="l" t="t" r="r" b="b"/>
              <a:pathLst>
                <a:path w="3975176" h="253211">
                  <a:moveTo>
                    <a:pt x="0" y="0"/>
                  </a:moveTo>
                  <a:lnTo>
                    <a:pt x="3975176" y="0"/>
                  </a:lnTo>
                  <a:lnTo>
                    <a:pt x="3975176" y="253211"/>
                  </a:lnTo>
                  <a:lnTo>
                    <a:pt x="0" y="253211"/>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Saves time – no need to remove ADA panels</a:t>
              </a:r>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581454" y="5823574"/>
            <a:ext cx="15107722" cy="3303097"/>
            <a:chOff x="0" y="-57150"/>
            <a:chExt cx="3978989" cy="869950"/>
          </a:xfrm>
        </p:grpSpPr>
        <p:sp>
          <p:nvSpPr>
            <p:cNvPr id="18" name="Freeform 18"/>
            <p:cNvSpPr/>
            <p:nvPr/>
          </p:nvSpPr>
          <p:spPr>
            <a:xfrm>
              <a:off x="3813" y="28822"/>
              <a:ext cx="3975176" cy="194398"/>
            </a:xfrm>
            <a:custGeom>
              <a:avLst/>
              <a:gdLst/>
              <a:ahLst/>
              <a:cxnLst/>
              <a:rect l="l" t="t" r="r" b="b"/>
              <a:pathLst>
                <a:path w="3975176" h="253211">
                  <a:moveTo>
                    <a:pt x="0" y="0"/>
                  </a:moveTo>
                  <a:lnTo>
                    <a:pt x="3975176" y="0"/>
                  </a:lnTo>
                  <a:lnTo>
                    <a:pt x="3975176" y="253211"/>
                  </a:lnTo>
                  <a:lnTo>
                    <a:pt x="0" y="253211"/>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"Closed" system eliminates soap contamination</a:t>
              </a:r>
            </a:p>
          </p:txBody>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598821" y="3935638"/>
            <a:ext cx="15093245" cy="1469552"/>
            <a:chOff x="0" y="0"/>
            <a:chExt cx="3975176" cy="387043"/>
          </a:xfrm>
        </p:grpSpPr>
        <p:sp>
          <p:nvSpPr>
            <p:cNvPr id="21" name="Freeform 21"/>
            <p:cNvSpPr/>
            <p:nvPr/>
          </p:nvSpPr>
          <p:spPr>
            <a:xfrm>
              <a:off x="0" y="0"/>
              <a:ext cx="3975176" cy="387043"/>
            </a:xfrm>
            <a:custGeom>
              <a:avLst/>
              <a:gdLst/>
              <a:ahLst/>
              <a:cxnLst/>
              <a:rect l="l" t="t" r="r" b="b"/>
              <a:pathLst>
                <a:path w="3975176" h="387043">
                  <a:moveTo>
                    <a:pt x="0" y="0"/>
                  </a:moveTo>
                  <a:lnTo>
                    <a:pt x="3975176" y="0"/>
                  </a:lnTo>
                  <a:lnTo>
                    <a:pt x="3975176" y="387043"/>
                  </a:lnTo>
                  <a:lnTo>
                    <a:pt x="0" y="387043"/>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Disposable, sealed refill bags only fit counter mount docking station</a:t>
              </a:r>
            </a:p>
          </p:txBody>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250"/>
                                        <p:tgtEl>
                                          <p:spTgt spid="2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250"/>
                                        <p:tgtEl>
                                          <p:spTgt spid="17"/>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blip>
          <a:srcRect t="12499" b="12500"/>
          <a:stretch>
            <a:fillRect/>
          </a:stretch>
        </p:blipFill>
        <p:spPr>
          <a:xfrm>
            <a:off x="-25021" y="0"/>
            <a:ext cx="18288000" cy="10287000"/>
          </a:xfrm>
          <a:prstGeom prst="rect">
            <a:avLst/>
          </a:prstGeom>
        </p:spPr>
      </p:pic>
      <p:grpSp>
        <p:nvGrpSpPr>
          <p:cNvPr id="3" name="Group 3"/>
          <p:cNvGrpSpPr/>
          <p:nvPr/>
        </p:nvGrpSpPr>
        <p:grpSpPr>
          <a:xfrm>
            <a:off x="0" y="0"/>
            <a:ext cx="7620495" cy="3086100"/>
            <a:chOff x="0" y="0"/>
            <a:chExt cx="2007044" cy="812800"/>
          </a:xfrm>
        </p:grpSpPr>
        <p:sp>
          <p:nvSpPr>
            <p:cNvPr id="4" name="Freeform 4"/>
            <p:cNvSpPr/>
            <p:nvPr/>
          </p:nvSpPr>
          <p:spPr>
            <a:xfrm>
              <a:off x="0" y="0"/>
              <a:ext cx="2007044" cy="812800"/>
            </a:xfrm>
            <a:custGeom>
              <a:avLst/>
              <a:gdLst/>
              <a:ahLst/>
              <a:cxnLst/>
              <a:rect l="l" t="t" r="r" b="b"/>
              <a:pathLst>
                <a:path w="2007044" h="812800">
                  <a:moveTo>
                    <a:pt x="0" y="0"/>
                  </a:moveTo>
                  <a:lnTo>
                    <a:pt x="2007044" y="0"/>
                  </a:lnTo>
                  <a:lnTo>
                    <a:pt x="2007044" y="812800"/>
                  </a:lnTo>
                  <a:lnTo>
                    <a:pt x="0" y="812800"/>
                  </a:lnTo>
                  <a:close/>
                </a:path>
              </a:pathLst>
            </a:custGeom>
            <a:solidFill>
              <a:srgbClr val="0079C1"/>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85350" y="153302"/>
            <a:ext cx="7200179" cy="2779495"/>
            <a:chOff x="0" y="0"/>
            <a:chExt cx="1896343" cy="732048"/>
          </a:xfrm>
        </p:grpSpPr>
        <p:sp>
          <p:nvSpPr>
            <p:cNvPr id="7" name="Freeform 7"/>
            <p:cNvSpPr/>
            <p:nvPr/>
          </p:nvSpPr>
          <p:spPr>
            <a:xfrm>
              <a:off x="0" y="0"/>
              <a:ext cx="1896343" cy="732048"/>
            </a:xfrm>
            <a:custGeom>
              <a:avLst/>
              <a:gdLst/>
              <a:ahLst/>
              <a:cxnLst/>
              <a:rect l="l" t="t" r="r" b="b"/>
              <a:pathLst>
                <a:path w="1896343" h="732048">
                  <a:moveTo>
                    <a:pt x="0" y="0"/>
                  </a:moveTo>
                  <a:lnTo>
                    <a:pt x="1896343" y="0"/>
                  </a:lnTo>
                  <a:lnTo>
                    <a:pt x="1896343" y="732048"/>
                  </a:lnTo>
                  <a:lnTo>
                    <a:pt x="0" y="732048"/>
                  </a:lnTo>
                  <a:close/>
                </a:path>
              </a:pathLst>
            </a:custGeom>
            <a:solidFill>
              <a:srgbClr val="000000">
                <a:alpha val="0"/>
              </a:srgbClr>
            </a:solidFill>
            <a:ln w="38100">
              <a:solidFill>
                <a:srgbClr val="FFFFFF"/>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72397" y="2770873"/>
            <a:ext cx="15615603" cy="4979806"/>
            <a:chOff x="0" y="-498754"/>
            <a:chExt cx="4112751" cy="1311554"/>
          </a:xfrm>
        </p:grpSpPr>
        <p:sp>
          <p:nvSpPr>
            <p:cNvPr id="10" name="Freeform 10"/>
            <p:cNvSpPr/>
            <p:nvPr/>
          </p:nvSpPr>
          <p:spPr>
            <a:xfrm>
              <a:off x="0" y="0"/>
              <a:ext cx="4112751" cy="338008"/>
            </a:xfrm>
            <a:custGeom>
              <a:avLst/>
              <a:gdLst/>
              <a:ahLst/>
              <a:cxnLst/>
              <a:rect l="l" t="t" r="r" b="b"/>
              <a:pathLst>
                <a:path w="4112751" h="338008">
                  <a:moveTo>
                    <a:pt x="0" y="0"/>
                  </a:moveTo>
                  <a:lnTo>
                    <a:pt x="4112751" y="0"/>
                  </a:lnTo>
                  <a:lnTo>
                    <a:pt x="4112751" y="338008"/>
                  </a:lnTo>
                  <a:lnTo>
                    <a:pt x="0" y="338008"/>
                  </a:lnTo>
                  <a:close/>
                </a:path>
              </a:pathLst>
            </a:custGeom>
            <a:solidFill>
              <a:srgbClr val="FFFFFF"/>
            </a:solidFill>
          </p:spPr>
        </p:sp>
        <p:sp>
          <p:nvSpPr>
            <p:cNvPr id="11" name="TextBox 11"/>
            <p:cNvSpPr txBox="1"/>
            <p:nvPr/>
          </p:nvSpPr>
          <p:spPr>
            <a:xfrm>
              <a:off x="0" y="-498754"/>
              <a:ext cx="4112751" cy="1311554"/>
            </a:xfrm>
            <a:prstGeom prst="rect">
              <a:avLst/>
            </a:prstGeom>
          </p:spPr>
          <p:txBody>
            <a:bodyPr lIns="50800" tIns="50800" rIns="50800" bIns="50800" rtlCol="0" anchor="ctr"/>
            <a:lstStyle/>
            <a:p>
              <a:pPr algn="ctr">
                <a:lnSpc>
                  <a:spcPts val="5599"/>
                </a:lnSpc>
              </a:pPr>
              <a:endParaRPr lang="en-US" sz="3999" dirty="0">
                <a:solidFill>
                  <a:srgbClr val="0079C1"/>
                </a:solidFill>
                <a:latin typeface="Canva Sans Bold"/>
              </a:endParaRPr>
            </a:p>
          </p:txBody>
        </p:sp>
      </p:grpSp>
      <p:grpSp>
        <p:nvGrpSpPr>
          <p:cNvPr id="12" name="Group 12"/>
          <p:cNvGrpSpPr/>
          <p:nvPr/>
        </p:nvGrpSpPr>
        <p:grpSpPr>
          <a:xfrm>
            <a:off x="2801265" y="4930805"/>
            <a:ext cx="15357865" cy="740441"/>
            <a:chOff x="0" y="0"/>
            <a:chExt cx="4044870" cy="281382"/>
          </a:xfrm>
        </p:grpSpPr>
        <p:sp>
          <p:nvSpPr>
            <p:cNvPr id="13" name="Freeform 13"/>
            <p:cNvSpPr/>
            <p:nvPr/>
          </p:nvSpPr>
          <p:spPr>
            <a:xfrm>
              <a:off x="0" y="0"/>
              <a:ext cx="4044870" cy="281382"/>
            </a:xfrm>
            <a:custGeom>
              <a:avLst/>
              <a:gdLst/>
              <a:ahLst/>
              <a:cxnLst/>
              <a:rect l="l" t="t" r="r" b="b"/>
              <a:pathLst>
                <a:path w="4044870" h="281382">
                  <a:moveTo>
                    <a:pt x="0" y="0"/>
                  </a:moveTo>
                  <a:lnTo>
                    <a:pt x="4044870" y="0"/>
                  </a:lnTo>
                  <a:lnTo>
                    <a:pt x="4044870" y="281382"/>
                  </a:lnTo>
                  <a:lnTo>
                    <a:pt x="0" y="281382"/>
                  </a:lnTo>
                  <a:close/>
                </a:path>
              </a:pathLst>
            </a:custGeom>
            <a:solidFill>
              <a:srgbClr val="000000">
                <a:alpha val="0"/>
              </a:srgbClr>
            </a:solidFill>
            <a:ln w="38100">
              <a:solidFill>
                <a:srgbClr val="0079C1"/>
              </a:solidFill>
            </a:ln>
          </p:spPr>
          <p:txBody>
            <a:bodyPr/>
            <a:lstStyle/>
            <a:p>
              <a:pPr algn="ctr"/>
              <a:r>
                <a:rPr lang="en-US" sz="4400" dirty="0">
                  <a:solidFill>
                    <a:srgbClr val="0079C1"/>
                  </a:solidFill>
                  <a:latin typeface="Canva Sans Bold"/>
                </a:rPr>
                <a:t>Offering sealed, sanitary dispensing systems</a:t>
              </a:r>
            </a:p>
          </p:txBody>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3499"/>
                </a:lnSpc>
              </a:pPr>
              <a:endParaRPr/>
            </a:p>
          </p:txBody>
        </p:sp>
      </p:grpSp>
      <p:sp>
        <p:nvSpPr>
          <p:cNvPr id="15" name="TextBox 15"/>
          <p:cNvSpPr txBox="1"/>
          <p:nvPr/>
        </p:nvSpPr>
        <p:spPr>
          <a:xfrm>
            <a:off x="933148" y="192497"/>
            <a:ext cx="5704582" cy="1377949"/>
          </a:xfrm>
          <a:prstGeom prst="rect">
            <a:avLst/>
          </a:prstGeom>
        </p:spPr>
        <p:txBody>
          <a:bodyPr lIns="0" tIns="0" rIns="0" bIns="0" rtlCol="0" anchor="t">
            <a:spAutoFit/>
          </a:bodyPr>
          <a:lstStyle/>
          <a:p>
            <a:pPr algn="ctr">
              <a:lnSpc>
                <a:spcPts val="11200"/>
              </a:lnSpc>
            </a:pPr>
            <a:r>
              <a:rPr lang="en-US" sz="8000" dirty="0">
                <a:solidFill>
                  <a:srgbClr val="FFFFFF"/>
                </a:solidFill>
                <a:latin typeface="Open Sauce Light Bold"/>
              </a:rPr>
              <a:t>Why Kutol?</a:t>
            </a:r>
          </a:p>
        </p:txBody>
      </p:sp>
      <p:grpSp>
        <p:nvGrpSpPr>
          <p:cNvPr id="16" name="Group 16"/>
          <p:cNvGrpSpPr/>
          <p:nvPr/>
        </p:nvGrpSpPr>
        <p:grpSpPr>
          <a:xfrm>
            <a:off x="2672397" y="4425722"/>
            <a:ext cx="15615603" cy="4979806"/>
            <a:chOff x="0" y="-498754"/>
            <a:chExt cx="4112751" cy="1311554"/>
          </a:xfrm>
        </p:grpSpPr>
        <p:sp>
          <p:nvSpPr>
            <p:cNvPr id="17" name="Freeform 17"/>
            <p:cNvSpPr/>
            <p:nvPr/>
          </p:nvSpPr>
          <p:spPr>
            <a:xfrm>
              <a:off x="0" y="0"/>
              <a:ext cx="4112751" cy="338008"/>
            </a:xfrm>
            <a:custGeom>
              <a:avLst/>
              <a:gdLst/>
              <a:ahLst/>
              <a:cxnLst/>
              <a:rect l="l" t="t" r="r" b="b"/>
              <a:pathLst>
                <a:path w="4112751" h="338008">
                  <a:moveTo>
                    <a:pt x="0" y="0"/>
                  </a:moveTo>
                  <a:lnTo>
                    <a:pt x="4112751" y="0"/>
                  </a:lnTo>
                  <a:lnTo>
                    <a:pt x="4112751" y="338008"/>
                  </a:lnTo>
                  <a:lnTo>
                    <a:pt x="0" y="338008"/>
                  </a:lnTo>
                  <a:close/>
                </a:path>
              </a:pathLst>
            </a:custGeom>
            <a:solidFill>
              <a:srgbClr val="FFFFFF"/>
            </a:solidFill>
          </p:spPr>
        </p:sp>
        <p:sp>
          <p:nvSpPr>
            <p:cNvPr id="18" name="TextBox 18"/>
            <p:cNvSpPr txBox="1"/>
            <p:nvPr/>
          </p:nvSpPr>
          <p:spPr>
            <a:xfrm>
              <a:off x="0" y="-498754"/>
              <a:ext cx="4112751" cy="1311554"/>
            </a:xfrm>
            <a:prstGeom prst="rect">
              <a:avLst/>
            </a:prstGeom>
          </p:spPr>
          <p:txBody>
            <a:bodyPr lIns="50800" tIns="50800" rIns="50800" bIns="50800" rtlCol="0" anchor="ctr"/>
            <a:lstStyle/>
            <a:p>
              <a:pPr algn="ctr">
                <a:lnSpc>
                  <a:spcPts val="5599"/>
                </a:lnSpc>
              </a:pPr>
              <a:endParaRPr lang="en-US" sz="3999" dirty="0">
                <a:solidFill>
                  <a:srgbClr val="0079C1"/>
                </a:solidFill>
                <a:latin typeface="Canva Sans Bold"/>
              </a:endParaRPr>
            </a:p>
          </p:txBody>
        </p:sp>
      </p:grpSp>
      <p:grpSp>
        <p:nvGrpSpPr>
          <p:cNvPr id="19" name="Group 19"/>
          <p:cNvGrpSpPr/>
          <p:nvPr/>
        </p:nvGrpSpPr>
        <p:grpSpPr>
          <a:xfrm>
            <a:off x="2779656" y="6210868"/>
            <a:ext cx="15357865" cy="3303084"/>
            <a:chOff x="0" y="-57150"/>
            <a:chExt cx="4044870" cy="869950"/>
          </a:xfrm>
        </p:grpSpPr>
        <p:sp>
          <p:nvSpPr>
            <p:cNvPr id="20" name="Freeform 20"/>
            <p:cNvSpPr/>
            <p:nvPr/>
          </p:nvSpPr>
          <p:spPr>
            <a:xfrm>
              <a:off x="0" y="38835"/>
              <a:ext cx="4044870" cy="203599"/>
            </a:xfrm>
            <a:custGeom>
              <a:avLst/>
              <a:gdLst/>
              <a:ahLst/>
              <a:cxnLst/>
              <a:rect l="l" t="t" r="r" b="b"/>
              <a:pathLst>
                <a:path w="4044870" h="281382">
                  <a:moveTo>
                    <a:pt x="0" y="0"/>
                  </a:moveTo>
                  <a:lnTo>
                    <a:pt x="4044870" y="0"/>
                  </a:lnTo>
                  <a:lnTo>
                    <a:pt x="4044870" y="281382"/>
                  </a:lnTo>
                  <a:lnTo>
                    <a:pt x="0" y="281382"/>
                  </a:lnTo>
                  <a:close/>
                </a:path>
              </a:pathLst>
            </a:custGeom>
            <a:solidFill>
              <a:srgbClr val="000000">
                <a:alpha val="0"/>
              </a:srgbClr>
            </a:solidFill>
            <a:ln w="38100">
              <a:solidFill>
                <a:srgbClr val="0079C1"/>
              </a:solidFill>
            </a:ln>
          </p:spPr>
          <p:txBody>
            <a:bodyPr/>
            <a:lstStyle/>
            <a:p>
              <a:pPr algn="ctr"/>
              <a:r>
                <a:rPr lang="en-US" sz="4400" dirty="0">
                  <a:solidFill>
                    <a:srgbClr val="0079C1"/>
                  </a:solidFill>
                  <a:latin typeface="Canva Sans Bold"/>
                </a:rPr>
                <a:t>Cost effective foam or liquid options</a:t>
              </a:r>
            </a:p>
          </p:txBody>
        </p:sp>
        <p:sp>
          <p:nvSpPr>
            <p:cNvPr id="21" name="TextBox 2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672397" y="6062713"/>
            <a:ext cx="15615603" cy="4998316"/>
            <a:chOff x="0" y="-503628"/>
            <a:chExt cx="4112751" cy="1316429"/>
          </a:xfrm>
        </p:grpSpPr>
        <p:sp>
          <p:nvSpPr>
            <p:cNvPr id="23" name="Freeform 23"/>
            <p:cNvSpPr/>
            <p:nvPr/>
          </p:nvSpPr>
          <p:spPr>
            <a:xfrm>
              <a:off x="0" y="0"/>
              <a:ext cx="4112751" cy="338008"/>
            </a:xfrm>
            <a:custGeom>
              <a:avLst/>
              <a:gdLst/>
              <a:ahLst/>
              <a:cxnLst/>
              <a:rect l="l" t="t" r="r" b="b"/>
              <a:pathLst>
                <a:path w="4112751" h="338008">
                  <a:moveTo>
                    <a:pt x="0" y="0"/>
                  </a:moveTo>
                  <a:lnTo>
                    <a:pt x="4112751" y="0"/>
                  </a:lnTo>
                  <a:lnTo>
                    <a:pt x="4112751" y="338008"/>
                  </a:lnTo>
                  <a:lnTo>
                    <a:pt x="0" y="338008"/>
                  </a:lnTo>
                  <a:close/>
                </a:path>
              </a:pathLst>
            </a:custGeom>
            <a:solidFill>
              <a:srgbClr val="FFFFFF"/>
            </a:solidFill>
          </p:spPr>
        </p:sp>
        <p:sp>
          <p:nvSpPr>
            <p:cNvPr id="24" name="TextBox 24"/>
            <p:cNvSpPr txBox="1"/>
            <p:nvPr/>
          </p:nvSpPr>
          <p:spPr>
            <a:xfrm>
              <a:off x="0" y="-503628"/>
              <a:ext cx="4112751" cy="1316429"/>
            </a:xfrm>
            <a:prstGeom prst="rect">
              <a:avLst/>
            </a:prstGeom>
          </p:spPr>
          <p:txBody>
            <a:bodyPr lIns="50800" tIns="50800" rIns="50800" bIns="50800" rtlCol="0" anchor="ctr"/>
            <a:lstStyle/>
            <a:p>
              <a:pPr algn="ctr">
                <a:lnSpc>
                  <a:spcPts val="5599"/>
                </a:lnSpc>
              </a:pPr>
              <a:endParaRPr lang="en-US" sz="3999" dirty="0">
                <a:solidFill>
                  <a:srgbClr val="0079C1"/>
                </a:solidFill>
                <a:latin typeface="Canva Sans Bold"/>
              </a:endParaRPr>
            </a:p>
          </p:txBody>
        </p:sp>
      </p:grpSp>
      <p:grpSp>
        <p:nvGrpSpPr>
          <p:cNvPr id="25" name="Group 25"/>
          <p:cNvGrpSpPr/>
          <p:nvPr/>
        </p:nvGrpSpPr>
        <p:grpSpPr>
          <a:xfrm>
            <a:off x="2801264" y="7879489"/>
            <a:ext cx="15368101" cy="3303084"/>
            <a:chOff x="0" y="-57150"/>
            <a:chExt cx="4047566" cy="869950"/>
          </a:xfrm>
        </p:grpSpPr>
        <p:sp>
          <p:nvSpPr>
            <p:cNvPr id="26" name="Freeform 26"/>
            <p:cNvSpPr/>
            <p:nvPr/>
          </p:nvSpPr>
          <p:spPr>
            <a:xfrm>
              <a:off x="2696" y="25976"/>
              <a:ext cx="4044870" cy="221371"/>
            </a:xfrm>
            <a:custGeom>
              <a:avLst/>
              <a:gdLst/>
              <a:ahLst/>
              <a:cxnLst/>
              <a:rect l="l" t="t" r="r" b="b"/>
              <a:pathLst>
                <a:path w="4044870" h="281382">
                  <a:moveTo>
                    <a:pt x="0" y="0"/>
                  </a:moveTo>
                  <a:lnTo>
                    <a:pt x="4044870" y="0"/>
                  </a:lnTo>
                  <a:lnTo>
                    <a:pt x="4044870" y="281382"/>
                  </a:lnTo>
                  <a:lnTo>
                    <a:pt x="0" y="281382"/>
                  </a:lnTo>
                  <a:close/>
                </a:path>
              </a:pathLst>
            </a:custGeom>
            <a:solidFill>
              <a:srgbClr val="000000">
                <a:alpha val="0"/>
              </a:srgbClr>
            </a:solidFill>
            <a:ln w="38100">
              <a:solidFill>
                <a:srgbClr val="0079C1"/>
              </a:solidFill>
            </a:ln>
          </p:spPr>
          <p:txBody>
            <a:bodyPr/>
            <a:lstStyle/>
            <a:p>
              <a:pPr algn="ctr"/>
              <a:r>
                <a:rPr lang="en-US" sz="4000" dirty="0">
                  <a:solidFill>
                    <a:srgbClr val="0079C1"/>
                  </a:solidFill>
                  <a:latin typeface="Canva Sans Bold"/>
                </a:rPr>
                <a:t>Attractive dispensers promoting your message or brand</a:t>
              </a:r>
            </a:p>
          </p:txBody>
        </p:sp>
        <p:sp>
          <p:nvSpPr>
            <p:cNvPr id="27" name="TextBox 2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28" name="Picture 3">
            <a:extLst>
              <a:ext uri="{FF2B5EF4-FFF2-40B4-BE49-F238E27FC236}">
                <a16:creationId xmlns:a16="http://schemas.microsoft.com/office/drawing/2014/main" id="{C0DB6A9D-0C2F-C869-FEBE-98BBA39E77A9}"/>
              </a:ext>
            </a:extLst>
          </p:cNvPr>
          <p:cNvPicPr>
            <a:picLocks noChangeAspect="1"/>
          </p:cNvPicPr>
          <p:nvPr/>
        </p:nvPicPr>
        <p:blipFill>
          <a:blip r:embed="rId3"/>
          <a:srcRect/>
          <a:stretch>
            <a:fillRect/>
          </a:stretch>
        </p:blipFill>
        <p:spPr>
          <a:xfrm>
            <a:off x="16535401" y="9325529"/>
            <a:ext cx="1623730" cy="936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250"/>
                                        <p:tgtEl>
                                          <p:spTgt spid="12"/>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250"/>
                                        <p:tgtEl>
                                          <p:spTgt spid="19"/>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000"/>
                                        <p:tgtEl>
                                          <p:spTgt spid="22"/>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25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blip>
          <a:srcRect t="7825" b="782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6571799" y="6970062"/>
            <a:ext cx="5144401" cy="2966054"/>
          </a:xfrm>
          <a:prstGeom prst="rect">
            <a:avLst/>
          </a:prstGeom>
        </p:spPr>
      </p:pic>
      <p:sp>
        <p:nvSpPr>
          <p:cNvPr id="4" name="TextBox 4"/>
          <p:cNvSpPr txBox="1"/>
          <p:nvPr/>
        </p:nvSpPr>
        <p:spPr>
          <a:xfrm>
            <a:off x="2057028" y="2282056"/>
            <a:ext cx="14173944" cy="1735988"/>
          </a:xfrm>
          <a:prstGeom prst="rect">
            <a:avLst/>
          </a:prstGeom>
        </p:spPr>
        <p:txBody>
          <a:bodyPr lIns="0" tIns="0" rIns="0" bIns="0" rtlCol="0" anchor="t">
            <a:spAutoFit/>
          </a:bodyPr>
          <a:lstStyle/>
          <a:p>
            <a:pPr algn="ctr">
              <a:lnSpc>
                <a:spcPts val="14839"/>
              </a:lnSpc>
            </a:pPr>
            <a:r>
              <a:rPr lang="en-US" sz="10599" dirty="0">
                <a:solidFill>
                  <a:srgbClr val="FFFFFF"/>
                </a:solidFill>
                <a:effectLst>
                  <a:outerShdw blurRad="38100" dist="38100" dir="2700000" algn="tl">
                    <a:srgbClr val="000000">
                      <a:alpha val="43137"/>
                    </a:srgbClr>
                  </a:outerShdw>
                </a:effectLst>
                <a:latin typeface="Open Sauce Light Bold"/>
              </a:rPr>
              <a:t>Recap and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15764" cy="10287000"/>
            <a:chOff x="0" y="0"/>
            <a:chExt cx="1505386" cy="2709333"/>
          </a:xfrm>
        </p:grpSpPr>
        <p:sp>
          <p:nvSpPr>
            <p:cNvPr id="3" name="Freeform 3"/>
            <p:cNvSpPr/>
            <p:nvPr/>
          </p:nvSpPr>
          <p:spPr>
            <a:xfrm>
              <a:off x="0" y="0"/>
              <a:ext cx="1505386" cy="2709333"/>
            </a:xfrm>
            <a:custGeom>
              <a:avLst/>
              <a:gdLst/>
              <a:ahLst/>
              <a:cxnLst/>
              <a:rect l="l" t="t" r="r" b="b"/>
              <a:pathLst>
                <a:path w="1505386" h="2709333">
                  <a:moveTo>
                    <a:pt x="0" y="0"/>
                  </a:moveTo>
                  <a:lnTo>
                    <a:pt x="1505386" y="0"/>
                  </a:lnTo>
                  <a:lnTo>
                    <a:pt x="1505386" y="2709333"/>
                  </a:lnTo>
                  <a:lnTo>
                    <a:pt x="0" y="2709333"/>
                  </a:lnTo>
                  <a:close/>
                </a:path>
              </a:pathLst>
            </a:custGeom>
            <a:solidFill>
              <a:srgbClr val="0079C1"/>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44971" y="2964715"/>
            <a:ext cx="5254615" cy="3550780"/>
          </a:xfrm>
          <a:prstGeom prst="rect">
            <a:avLst/>
          </a:prstGeom>
        </p:spPr>
        <p:txBody>
          <a:bodyPr wrap="square" lIns="0" tIns="0" rIns="0" bIns="0" rtlCol="0" anchor="t">
            <a:spAutoFit/>
          </a:bodyPr>
          <a:lstStyle/>
          <a:p>
            <a:pPr>
              <a:lnSpc>
                <a:spcPts val="9519"/>
              </a:lnSpc>
            </a:pPr>
            <a:r>
              <a:rPr lang="en-US" sz="6600" dirty="0">
                <a:solidFill>
                  <a:srgbClr val="FFFFFF"/>
                </a:solidFill>
                <a:latin typeface="Open Sauce Light Bold"/>
              </a:rPr>
              <a:t>What are bulk soap dispensers?</a:t>
            </a:r>
          </a:p>
        </p:txBody>
      </p:sp>
      <p:sp>
        <p:nvSpPr>
          <p:cNvPr id="14" name="AutoShape 14"/>
          <p:cNvSpPr/>
          <p:nvPr/>
        </p:nvSpPr>
        <p:spPr>
          <a:xfrm rot="5400000">
            <a:off x="207275" y="5143500"/>
            <a:ext cx="10325100" cy="0"/>
          </a:xfrm>
          <a:prstGeom prst="line">
            <a:avLst/>
          </a:prstGeom>
          <a:ln w="38100" cap="flat">
            <a:solidFill>
              <a:srgbClr val="FFFFFF"/>
            </a:solidFill>
            <a:prstDash val="solid"/>
            <a:headEnd type="none" w="sm" len="sm"/>
            <a:tailEnd type="none" w="sm" len="sm"/>
          </a:ln>
        </p:spPr>
      </p:sp>
      <p:sp>
        <p:nvSpPr>
          <p:cNvPr id="15" name="AutoShape 15"/>
          <p:cNvSpPr/>
          <p:nvPr/>
        </p:nvSpPr>
        <p:spPr>
          <a:xfrm rot="5400000" flipV="1">
            <a:off x="245214" y="5229225"/>
            <a:ext cx="10496552" cy="2"/>
          </a:xfrm>
          <a:prstGeom prst="line">
            <a:avLst/>
          </a:prstGeom>
          <a:ln w="38100" cap="flat">
            <a:solidFill>
              <a:srgbClr val="FFFFFF"/>
            </a:solidFill>
            <a:prstDash val="solid"/>
            <a:headEnd type="none" w="sm" len="sm"/>
            <a:tailEnd type="none" w="sm" len="sm"/>
          </a:ln>
        </p:spPr>
      </p:sp>
      <p:grpSp>
        <p:nvGrpSpPr>
          <p:cNvPr id="34" name="Group 33">
            <a:extLst>
              <a:ext uri="{FF2B5EF4-FFF2-40B4-BE49-F238E27FC236}">
                <a16:creationId xmlns:a16="http://schemas.microsoft.com/office/drawing/2014/main" id="{635FDEA1-D3FD-4450-C2C5-C5B0EDEE2871}"/>
              </a:ext>
            </a:extLst>
          </p:cNvPr>
          <p:cNvGrpSpPr/>
          <p:nvPr/>
        </p:nvGrpSpPr>
        <p:grpSpPr>
          <a:xfrm>
            <a:off x="5986049" y="2333626"/>
            <a:ext cx="7559167" cy="6709069"/>
            <a:chOff x="6172199" y="1104899"/>
            <a:chExt cx="12248972" cy="6664173"/>
          </a:xfrm>
        </p:grpSpPr>
        <p:sp>
          <p:nvSpPr>
            <p:cNvPr id="31" name="Freeform 31"/>
            <p:cNvSpPr/>
            <p:nvPr/>
          </p:nvSpPr>
          <p:spPr>
            <a:xfrm>
              <a:off x="6172199" y="1104899"/>
              <a:ext cx="12248972" cy="5752445"/>
            </a:xfrm>
            <a:custGeom>
              <a:avLst/>
              <a:gdLst/>
              <a:ahLst/>
              <a:cxnLst/>
              <a:rect l="l" t="t" r="r" b="b"/>
              <a:pathLst>
                <a:path w="1087221" h="512244">
                  <a:moveTo>
                    <a:pt x="0" y="0"/>
                  </a:moveTo>
                  <a:lnTo>
                    <a:pt x="1087221" y="0"/>
                  </a:lnTo>
                  <a:lnTo>
                    <a:pt x="1087221" y="512244"/>
                  </a:lnTo>
                  <a:lnTo>
                    <a:pt x="0" y="512244"/>
                  </a:lnTo>
                  <a:close/>
                </a:path>
              </a:pathLst>
            </a:custGeom>
            <a:solidFill>
              <a:srgbClr val="000000">
                <a:alpha val="0"/>
              </a:srgbClr>
            </a:solidFill>
            <a:ln w="38100">
              <a:solidFill>
                <a:srgbClr val="0079C1"/>
              </a:solidFill>
            </a:ln>
          </p:spPr>
        </p:sp>
        <p:sp>
          <p:nvSpPr>
            <p:cNvPr id="33" name="TextBox 32">
              <a:extLst>
                <a:ext uri="{FF2B5EF4-FFF2-40B4-BE49-F238E27FC236}">
                  <a16:creationId xmlns:a16="http://schemas.microsoft.com/office/drawing/2014/main" id="{0AB3BBD6-8A09-30BA-07DE-8007FAA4A5CF}"/>
                </a:ext>
              </a:extLst>
            </p:cNvPr>
            <p:cNvSpPr txBox="1"/>
            <p:nvPr/>
          </p:nvSpPr>
          <p:spPr>
            <a:xfrm>
              <a:off x="6376504" y="1257300"/>
              <a:ext cx="12044667" cy="6511772"/>
            </a:xfrm>
            <a:prstGeom prst="rect">
              <a:avLst/>
            </a:prstGeom>
            <a:noFill/>
          </p:spPr>
          <p:txBody>
            <a:bodyPr wrap="square" rtlCol="0">
              <a:spAutoFit/>
            </a:bodyPr>
            <a:lstStyle/>
            <a:p>
              <a:r>
                <a:rPr lang="en-US" sz="6000" dirty="0">
                  <a:solidFill>
                    <a:srgbClr val="000000"/>
                  </a:solidFill>
                  <a:latin typeface="Canva Sans Bold"/>
                </a:rPr>
                <a:t>Bulk soap dispensers are unsealed, refillable soap dispensers typically mounted on a wall.  </a:t>
              </a:r>
            </a:p>
            <a:p>
              <a:endParaRPr lang="en-US" sz="6000" dirty="0"/>
            </a:p>
          </p:txBody>
        </p:sp>
      </p:grpSp>
      <p:pic>
        <p:nvPicPr>
          <p:cNvPr id="35" name="Picture 34">
            <a:extLst>
              <a:ext uri="{FF2B5EF4-FFF2-40B4-BE49-F238E27FC236}">
                <a16:creationId xmlns:a16="http://schemas.microsoft.com/office/drawing/2014/main" id="{C9452238-E83F-6149-6842-822DC5764D3F}"/>
              </a:ext>
            </a:extLst>
          </p:cNvPr>
          <p:cNvPicPr>
            <a:picLocks noChangeAspect="1"/>
          </p:cNvPicPr>
          <p:nvPr/>
        </p:nvPicPr>
        <p:blipFill rotWithShape="1">
          <a:blip r:embed="rId2"/>
          <a:srcRect l="11661" r="9872"/>
          <a:stretch/>
        </p:blipFill>
        <p:spPr>
          <a:xfrm>
            <a:off x="14173200" y="2896651"/>
            <a:ext cx="3660617" cy="4665147"/>
          </a:xfrm>
          <a:prstGeom prst="rect">
            <a:avLst/>
          </a:prstGeom>
        </p:spPr>
      </p:pic>
      <p:pic>
        <p:nvPicPr>
          <p:cNvPr id="39" name="Picture 2">
            <a:extLst>
              <a:ext uri="{FF2B5EF4-FFF2-40B4-BE49-F238E27FC236}">
                <a16:creationId xmlns:a16="http://schemas.microsoft.com/office/drawing/2014/main" id="{947222DA-DEAC-176D-8182-E41257BDA2E3}"/>
              </a:ext>
            </a:extLst>
          </p:cNvPr>
          <p:cNvPicPr>
            <a:picLocks noChangeAspect="1"/>
          </p:cNvPicPr>
          <p:nvPr/>
        </p:nvPicPr>
        <p:blipFill>
          <a:blip r:embed="rId3"/>
          <a:srcRect/>
          <a:stretch>
            <a:fillRect/>
          </a:stretch>
        </p:blipFill>
        <p:spPr>
          <a:xfrm>
            <a:off x="16126391" y="8956382"/>
            <a:ext cx="1984663" cy="1160555"/>
          </a:xfrm>
          <a:prstGeom prst="rect">
            <a:avLst/>
          </a:prstGeom>
        </p:spPr>
      </p:pic>
    </p:spTree>
    <p:extLst>
      <p:ext uri="{BB962C8B-B14F-4D97-AF65-F5344CB8AC3E}">
        <p14:creationId xmlns:p14="http://schemas.microsoft.com/office/powerpoint/2010/main" val="248676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right)">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74237" y="281940"/>
            <a:ext cx="9723121" cy="9723121"/>
          </a:xfrm>
          <a:prstGeom prst="rect">
            <a:avLst/>
          </a:prstGeom>
        </p:spPr>
      </p:pic>
      <p:grpSp>
        <p:nvGrpSpPr>
          <p:cNvPr id="3" name="Group 3"/>
          <p:cNvGrpSpPr/>
          <p:nvPr/>
        </p:nvGrpSpPr>
        <p:grpSpPr>
          <a:xfrm>
            <a:off x="6476822" y="-578404"/>
            <a:ext cx="15507056" cy="10879244"/>
            <a:chOff x="0" y="0"/>
            <a:chExt cx="868912" cy="609600"/>
          </a:xfrm>
        </p:grpSpPr>
        <p:sp>
          <p:nvSpPr>
            <p:cNvPr id="4" name="Freeform 4"/>
            <p:cNvSpPr/>
            <p:nvPr/>
          </p:nvSpPr>
          <p:spPr>
            <a:xfrm>
              <a:off x="0" y="0"/>
              <a:ext cx="868911" cy="609600"/>
            </a:xfrm>
            <a:custGeom>
              <a:avLst/>
              <a:gdLst/>
              <a:ahLst/>
              <a:cxnLst/>
              <a:rect l="l" t="t" r="r" b="b"/>
              <a:pathLst>
                <a:path w="868911" h="609600">
                  <a:moveTo>
                    <a:pt x="203200" y="0"/>
                  </a:moveTo>
                  <a:lnTo>
                    <a:pt x="868911" y="0"/>
                  </a:lnTo>
                  <a:lnTo>
                    <a:pt x="665712" y="609600"/>
                  </a:lnTo>
                  <a:lnTo>
                    <a:pt x="0" y="609600"/>
                  </a:lnTo>
                  <a:lnTo>
                    <a:pt x="203200" y="0"/>
                  </a:lnTo>
                  <a:close/>
                </a:path>
              </a:pathLst>
            </a:custGeom>
            <a:solidFill>
              <a:srgbClr val="0079C1"/>
            </a:solidFill>
          </p:spPr>
        </p:sp>
        <p:sp>
          <p:nvSpPr>
            <p:cNvPr id="5" name="TextBox 5"/>
            <p:cNvSpPr txBox="1"/>
            <p:nvPr/>
          </p:nvSpPr>
          <p:spPr>
            <a:xfrm>
              <a:off x="101600" y="-57150"/>
              <a:ext cx="609600" cy="66675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3"/>
          <a:srcRect/>
          <a:stretch>
            <a:fillRect/>
          </a:stretch>
        </p:blipFill>
        <p:spPr>
          <a:xfrm>
            <a:off x="15854092" y="8705574"/>
            <a:ext cx="1917324" cy="1105451"/>
          </a:xfrm>
          <a:prstGeom prst="rect">
            <a:avLst/>
          </a:prstGeom>
        </p:spPr>
      </p:pic>
      <p:grpSp>
        <p:nvGrpSpPr>
          <p:cNvPr id="7" name="Group 7"/>
          <p:cNvGrpSpPr/>
          <p:nvPr/>
        </p:nvGrpSpPr>
        <p:grpSpPr>
          <a:xfrm>
            <a:off x="9959217" y="240908"/>
            <a:ext cx="8328783" cy="8047740"/>
            <a:chOff x="-284644" y="76200"/>
            <a:chExt cx="11105044" cy="10730320"/>
          </a:xfrm>
        </p:grpSpPr>
        <p:sp>
          <p:nvSpPr>
            <p:cNvPr id="8" name="TextBox 8"/>
            <p:cNvSpPr txBox="1"/>
            <p:nvPr/>
          </p:nvSpPr>
          <p:spPr>
            <a:xfrm>
              <a:off x="0" y="76200"/>
              <a:ext cx="10820400" cy="5105400"/>
            </a:xfrm>
            <a:prstGeom prst="rect">
              <a:avLst/>
            </a:prstGeom>
          </p:spPr>
          <p:txBody>
            <a:bodyPr lIns="0" tIns="0" rIns="0" bIns="0" rtlCol="0" anchor="t">
              <a:spAutoFit/>
            </a:bodyPr>
            <a:lstStyle/>
            <a:p>
              <a:pPr>
                <a:lnSpc>
                  <a:spcPts val="9900"/>
                </a:lnSpc>
              </a:pPr>
              <a:r>
                <a:rPr lang="en-US" sz="9000" dirty="0">
                  <a:solidFill>
                    <a:srgbClr val="FFFFFF"/>
                  </a:solidFill>
                  <a:latin typeface="Clear Sans Bold"/>
                </a:rPr>
                <a:t>Why are bulk dispensers used?</a:t>
              </a:r>
            </a:p>
          </p:txBody>
        </p:sp>
        <p:sp>
          <p:nvSpPr>
            <p:cNvPr id="9" name="TextBox 9"/>
            <p:cNvSpPr txBox="1"/>
            <p:nvPr/>
          </p:nvSpPr>
          <p:spPr>
            <a:xfrm>
              <a:off x="-284644" y="5020900"/>
              <a:ext cx="10820400" cy="5785620"/>
            </a:xfrm>
            <a:prstGeom prst="rect">
              <a:avLst/>
            </a:prstGeom>
          </p:spPr>
          <p:txBody>
            <a:bodyPr lIns="0" tIns="0" rIns="0" bIns="0" rtlCol="0" anchor="t">
              <a:spAutoFit/>
            </a:bodyPr>
            <a:lstStyle/>
            <a:p>
              <a:pPr marL="1316977" lvl="1" indent="-658488" algn="just">
                <a:lnSpc>
                  <a:spcPts val="12077"/>
                </a:lnSpc>
                <a:buFont typeface="Arial"/>
                <a:buChar char="•"/>
              </a:pPr>
              <a:r>
                <a:rPr lang="en-US" sz="6099" dirty="0">
                  <a:solidFill>
                    <a:srgbClr val="FFFFFF"/>
                  </a:solidFill>
                  <a:latin typeface="Clear Sans Regular Bold"/>
                </a:rPr>
                <a:t>Cost effective</a:t>
              </a:r>
            </a:p>
            <a:p>
              <a:pPr marL="1316977" lvl="1" indent="-658488" algn="just">
                <a:lnSpc>
                  <a:spcPts val="12077"/>
                </a:lnSpc>
                <a:buFont typeface="Arial"/>
                <a:buChar char="•"/>
              </a:pPr>
              <a:r>
                <a:rPr lang="en-US" sz="6099" dirty="0">
                  <a:solidFill>
                    <a:srgbClr val="FFFFFF"/>
                  </a:solidFill>
                  <a:latin typeface="Clear Sans Regular Bold"/>
                </a:rPr>
                <a:t>Easy to refill</a:t>
              </a:r>
            </a:p>
            <a:p>
              <a:pPr marL="1316977" lvl="1" indent="-658488" algn="just">
                <a:lnSpc>
                  <a:spcPts val="12077"/>
                </a:lnSpc>
                <a:buFont typeface="Arial"/>
                <a:buChar char="•"/>
              </a:pPr>
              <a:r>
                <a:rPr lang="en-US" sz="6099" dirty="0">
                  <a:solidFill>
                    <a:srgbClr val="FFFFFF"/>
                  </a:solidFill>
                  <a:latin typeface="Clear Sans Regular Bold"/>
                </a:rPr>
                <a:t>Ease of use</a:t>
              </a:r>
            </a:p>
          </p:txBody>
        </p:sp>
      </p:grpSp>
      <p:sp>
        <p:nvSpPr>
          <p:cNvPr id="10" name="AutoShape 10"/>
          <p:cNvSpPr/>
          <p:nvPr/>
        </p:nvSpPr>
        <p:spPr>
          <a:xfrm rot="-4306287">
            <a:off x="3236053" y="5056309"/>
            <a:ext cx="10380325" cy="0"/>
          </a:xfrm>
          <a:prstGeom prst="line">
            <a:avLst/>
          </a:prstGeom>
          <a:ln w="38100" cap="flat">
            <a:solidFill>
              <a:srgbClr val="FFFFFF"/>
            </a:solidFill>
            <a:prstDash val="solid"/>
            <a:headEnd type="none" w="sm" len="sm"/>
            <a:tailEnd type="none" w="sm" len="sm"/>
          </a:ln>
        </p:spPr>
      </p:sp>
      <p:sp>
        <p:nvSpPr>
          <p:cNvPr id="11" name="AutoShape 11"/>
          <p:cNvSpPr/>
          <p:nvPr/>
        </p:nvSpPr>
        <p:spPr>
          <a:xfrm>
            <a:off x="10067834" y="145658"/>
            <a:ext cx="7998025" cy="0"/>
          </a:xfrm>
          <a:prstGeom prst="line">
            <a:avLst/>
          </a:prstGeom>
          <a:ln w="38100" cap="flat">
            <a:solidFill>
              <a:srgbClr val="FFFFFF"/>
            </a:solidFill>
            <a:prstDash val="solid"/>
            <a:headEnd type="none" w="sm" len="sm"/>
            <a:tailEnd type="none" w="sm" len="sm"/>
          </a:ln>
        </p:spPr>
      </p:sp>
      <p:sp>
        <p:nvSpPr>
          <p:cNvPr id="12" name="AutoShape 12"/>
          <p:cNvSpPr/>
          <p:nvPr/>
        </p:nvSpPr>
        <p:spPr>
          <a:xfrm rot="5400000">
            <a:off x="13161753" y="5068814"/>
            <a:ext cx="9846312" cy="0"/>
          </a:xfrm>
          <a:prstGeom prst="line">
            <a:avLst/>
          </a:prstGeom>
          <a:ln w="38100" cap="flat">
            <a:solidFill>
              <a:srgbClr val="FFFFFF"/>
            </a:solidFill>
            <a:prstDash val="solid"/>
            <a:headEnd type="none" w="sm" len="sm"/>
            <a:tailEnd type="none" w="sm" len="sm"/>
          </a:ln>
        </p:spPr>
      </p:sp>
      <p:sp>
        <p:nvSpPr>
          <p:cNvPr id="13" name="AutoShape 13"/>
          <p:cNvSpPr/>
          <p:nvPr/>
        </p:nvSpPr>
        <p:spPr>
          <a:xfrm rot="-10800000">
            <a:off x="6784597" y="9972919"/>
            <a:ext cx="11281263" cy="0"/>
          </a:xfrm>
          <a:prstGeom prst="line">
            <a:avLst/>
          </a:prstGeom>
          <a:ln w="38100" cap="flat">
            <a:solidFill>
              <a:srgbClr val="FFFFFF"/>
            </a:solidFill>
            <a:prstDash val="solid"/>
            <a:headEnd type="none" w="sm" len="sm"/>
            <a:tailEnd type="none" w="sm" len="sm"/>
          </a:ln>
        </p:spPr>
      </p:sp>
      <p:sp>
        <p:nvSpPr>
          <p:cNvPr id="14" name="AutoShape 14"/>
          <p:cNvSpPr/>
          <p:nvPr/>
        </p:nvSpPr>
        <p:spPr>
          <a:xfrm rot="-4285285">
            <a:off x="2770008" y="5090468"/>
            <a:ext cx="10380325" cy="0"/>
          </a:xfrm>
          <a:prstGeom prst="line">
            <a:avLst/>
          </a:prstGeom>
          <a:ln w="38100" cap="flat">
            <a:solidFill>
              <a:srgbClr val="0079C1"/>
            </a:solidFill>
            <a:prstDash val="solid"/>
            <a:headEnd type="none" w="sm" len="sm"/>
            <a:tailEnd type="none" w="sm" len="sm"/>
          </a:ln>
        </p:spPr>
      </p:sp>
      <p:sp>
        <p:nvSpPr>
          <p:cNvPr id="15" name="AutoShape 15"/>
          <p:cNvSpPr/>
          <p:nvPr/>
        </p:nvSpPr>
        <p:spPr>
          <a:xfrm>
            <a:off x="276917" y="183758"/>
            <a:ext cx="9354922" cy="0"/>
          </a:xfrm>
          <a:prstGeom prst="line">
            <a:avLst/>
          </a:prstGeom>
          <a:ln w="38100" cap="flat">
            <a:solidFill>
              <a:srgbClr val="0079C1"/>
            </a:solidFill>
            <a:prstDash val="solid"/>
            <a:headEnd type="none" w="sm" len="sm"/>
            <a:tailEnd type="none" w="sm" len="sm"/>
          </a:ln>
        </p:spPr>
      </p:sp>
      <p:sp>
        <p:nvSpPr>
          <p:cNvPr id="16" name="AutoShape 16"/>
          <p:cNvSpPr/>
          <p:nvPr/>
        </p:nvSpPr>
        <p:spPr>
          <a:xfrm rot="5400000">
            <a:off x="-4646239" y="5068814"/>
            <a:ext cx="9808212" cy="0"/>
          </a:xfrm>
          <a:prstGeom prst="line">
            <a:avLst/>
          </a:prstGeom>
          <a:ln w="38100" cap="flat">
            <a:solidFill>
              <a:srgbClr val="0079C1"/>
            </a:solidFill>
            <a:prstDash val="solid"/>
            <a:headEnd type="none" w="sm" len="sm"/>
            <a:tailEnd type="none" w="sm" len="sm"/>
          </a:ln>
        </p:spPr>
      </p:sp>
      <p:sp>
        <p:nvSpPr>
          <p:cNvPr id="17" name="AutoShape 17"/>
          <p:cNvSpPr/>
          <p:nvPr/>
        </p:nvSpPr>
        <p:spPr>
          <a:xfrm>
            <a:off x="238817" y="9997179"/>
            <a:ext cx="6049686" cy="0"/>
          </a:xfrm>
          <a:prstGeom prst="line">
            <a:avLst/>
          </a:prstGeom>
          <a:ln w="38100" cap="flat">
            <a:solidFill>
              <a:srgbClr val="0079C1"/>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9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45527" y="9056241"/>
            <a:ext cx="1917324" cy="1105451"/>
          </a:xfrm>
          <a:prstGeom prst="rect">
            <a:avLst/>
          </a:prstGeom>
        </p:spPr>
      </p:pic>
      <p:grpSp>
        <p:nvGrpSpPr>
          <p:cNvPr id="3" name="Group 3"/>
          <p:cNvGrpSpPr/>
          <p:nvPr/>
        </p:nvGrpSpPr>
        <p:grpSpPr>
          <a:xfrm rot="5400000">
            <a:off x="7397224" y="-2470365"/>
            <a:ext cx="3493551" cy="15227730"/>
            <a:chOff x="0" y="0"/>
            <a:chExt cx="3997960" cy="17426353"/>
          </a:xfrm>
        </p:grpSpPr>
        <p:sp>
          <p:nvSpPr>
            <p:cNvPr id="4" name="Freeform 4"/>
            <p:cNvSpPr/>
            <p:nvPr/>
          </p:nvSpPr>
          <p:spPr>
            <a:xfrm>
              <a:off x="0" y="0"/>
              <a:ext cx="3997960" cy="17426353"/>
            </a:xfrm>
            <a:custGeom>
              <a:avLst/>
              <a:gdLst/>
              <a:ahLst/>
              <a:cxnLst/>
              <a:rect l="l" t="t" r="r" b="b"/>
              <a:pathLst>
                <a:path w="3997960" h="17426353">
                  <a:moveTo>
                    <a:pt x="3997960" y="279400"/>
                  </a:moveTo>
                  <a:lnTo>
                    <a:pt x="3997960" y="0"/>
                  </a:lnTo>
                  <a:lnTo>
                    <a:pt x="0" y="0"/>
                  </a:lnTo>
                  <a:lnTo>
                    <a:pt x="0" y="17426353"/>
                  </a:lnTo>
                  <a:lnTo>
                    <a:pt x="3997960" y="17426353"/>
                  </a:lnTo>
                  <a:lnTo>
                    <a:pt x="3997960" y="279400"/>
                  </a:lnTo>
                  <a:close/>
                  <a:moveTo>
                    <a:pt x="3919220" y="279400"/>
                  </a:moveTo>
                  <a:lnTo>
                    <a:pt x="3919220" y="17347612"/>
                  </a:lnTo>
                  <a:lnTo>
                    <a:pt x="78740" y="17347612"/>
                  </a:lnTo>
                  <a:lnTo>
                    <a:pt x="78740" y="78740"/>
                  </a:lnTo>
                  <a:lnTo>
                    <a:pt x="3919220" y="78740"/>
                  </a:lnTo>
                  <a:lnTo>
                    <a:pt x="3919220" y="279400"/>
                  </a:lnTo>
                  <a:close/>
                </a:path>
              </a:pathLst>
            </a:custGeom>
            <a:solidFill>
              <a:srgbClr val="FFFFFF"/>
            </a:solidFill>
          </p:spPr>
        </p:sp>
      </p:grpSp>
      <p:grpSp>
        <p:nvGrpSpPr>
          <p:cNvPr id="5" name="Group 5"/>
          <p:cNvGrpSpPr/>
          <p:nvPr/>
        </p:nvGrpSpPr>
        <p:grpSpPr>
          <a:xfrm>
            <a:off x="-1773769" y="9056241"/>
            <a:ext cx="3150607" cy="2199982"/>
            <a:chOff x="0" y="0"/>
            <a:chExt cx="829789" cy="579419"/>
          </a:xfrm>
        </p:grpSpPr>
        <p:sp>
          <p:nvSpPr>
            <p:cNvPr id="6" name="Freeform 6"/>
            <p:cNvSpPr/>
            <p:nvPr/>
          </p:nvSpPr>
          <p:spPr>
            <a:xfrm>
              <a:off x="0" y="0"/>
              <a:ext cx="829789" cy="579419"/>
            </a:xfrm>
            <a:custGeom>
              <a:avLst/>
              <a:gdLst/>
              <a:ahLst/>
              <a:cxnLst/>
              <a:rect l="l" t="t" r="r" b="b"/>
              <a:pathLst>
                <a:path w="829789" h="579419">
                  <a:moveTo>
                    <a:pt x="0" y="0"/>
                  </a:moveTo>
                  <a:lnTo>
                    <a:pt x="829789" y="0"/>
                  </a:lnTo>
                  <a:lnTo>
                    <a:pt x="829789" y="579419"/>
                  </a:lnTo>
                  <a:lnTo>
                    <a:pt x="0" y="579419"/>
                  </a:lnTo>
                  <a:close/>
                </a:path>
              </a:pathLst>
            </a:custGeom>
            <a:solidFill>
              <a:srgbClr val="000000">
                <a:alpha val="0"/>
              </a:srgbClr>
            </a:solidFill>
            <a:ln w="57150">
              <a:solidFill>
                <a:srgbClr val="FFFFFF"/>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042473" y="4470400"/>
            <a:ext cx="14203054" cy="1431925"/>
          </a:xfrm>
          <a:prstGeom prst="rect">
            <a:avLst/>
          </a:prstGeom>
        </p:spPr>
        <p:txBody>
          <a:bodyPr lIns="0" tIns="0" rIns="0" bIns="0" rtlCol="0" anchor="t">
            <a:spAutoFit/>
          </a:bodyPr>
          <a:lstStyle/>
          <a:p>
            <a:pPr algn="ctr">
              <a:lnSpc>
                <a:spcPts val="11000"/>
              </a:lnSpc>
            </a:pPr>
            <a:r>
              <a:rPr lang="en-US" sz="10000" dirty="0">
                <a:solidFill>
                  <a:srgbClr val="FFFFFF"/>
                </a:solidFill>
                <a:latin typeface="Clear Sans Bold Bold"/>
              </a:rPr>
              <a:t>Then what's the catch?</a:t>
            </a:r>
          </a:p>
        </p:txBody>
      </p:sp>
      <p:grpSp>
        <p:nvGrpSpPr>
          <p:cNvPr id="9" name="Group 9"/>
          <p:cNvGrpSpPr/>
          <p:nvPr/>
        </p:nvGrpSpPr>
        <p:grpSpPr>
          <a:xfrm>
            <a:off x="-1773769" y="-911112"/>
            <a:ext cx="3150607" cy="2199982"/>
            <a:chOff x="0" y="0"/>
            <a:chExt cx="829789" cy="579419"/>
          </a:xfrm>
        </p:grpSpPr>
        <p:sp>
          <p:nvSpPr>
            <p:cNvPr id="10" name="Freeform 10"/>
            <p:cNvSpPr/>
            <p:nvPr/>
          </p:nvSpPr>
          <p:spPr>
            <a:xfrm>
              <a:off x="0" y="0"/>
              <a:ext cx="829789" cy="579419"/>
            </a:xfrm>
            <a:custGeom>
              <a:avLst/>
              <a:gdLst/>
              <a:ahLst/>
              <a:cxnLst/>
              <a:rect l="l" t="t" r="r" b="b"/>
              <a:pathLst>
                <a:path w="829789" h="579419">
                  <a:moveTo>
                    <a:pt x="0" y="0"/>
                  </a:moveTo>
                  <a:lnTo>
                    <a:pt x="829789" y="0"/>
                  </a:lnTo>
                  <a:lnTo>
                    <a:pt x="829789" y="579419"/>
                  </a:lnTo>
                  <a:lnTo>
                    <a:pt x="0" y="579419"/>
                  </a:lnTo>
                  <a:close/>
                </a:path>
              </a:pathLst>
            </a:custGeom>
            <a:solidFill>
              <a:srgbClr val="000000">
                <a:alpha val="0"/>
              </a:srgbClr>
            </a:solidFill>
            <a:ln w="57150">
              <a:solidFill>
                <a:srgbClr val="FFFFFF"/>
              </a:solidFill>
            </a:ln>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7034361" y="-911112"/>
            <a:ext cx="3150607" cy="2199982"/>
            <a:chOff x="0" y="0"/>
            <a:chExt cx="829789" cy="579419"/>
          </a:xfrm>
        </p:grpSpPr>
        <p:sp>
          <p:nvSpPr>
            <p:cNvPr id="13" name="Freeform 13"/>
            <p:cNvSpPr/>
            <p:nvPr/>
          </p:nvSpPr>
          <p:spPr>
            <a:xfrm>
              <a:off x="0" y="0"/>
              <a:ext cx="829789" cy="579419"/>
            </a:xfrm>
            <a:custGeom>
              <a:avLst/>
              <a:gdLst/>
              <a:ahLst/>
              <a:cxnLst/>
              <a:rect l="l" t="t" r="r" b="b"/>
              <a:pathLst>
                <a:path w="829789" h="579419">
                  <a:moveTo>
                    <a:pt x="0" y="0"/>
                  </a:moveTo>
                  <a:lnTo>
                    <a:pt x="829789" y="0"/>
                  </a:lnTo>
                  <a:lnTo>
                    <a:pt x="829789" y="579419"/>
                  </a:lnTo>
                  <a:lnTo>
                    <a:pt x="0" y="579419"/>
                  </a:lnTo>
                  <a:close/>
                </a:path>
              </a:pathLst>
            </a:custGeom>
            <a:solidFill>
              <a:srgbClr val="000000">
                <a:alpha val="0"/>
              </a:srgbClr>
            </a:solidFill>
            <a:ln w="57150">
              <a:solidFill>
                <a:srgbClr val="FFFFFF"/>
              </a:solidFill>
            </a:ln>
          </p:spPr>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76822" y="-578404"/>
            <a:ext cx="15507056" cy="10879244"/>
            <a:chOff x="0" y="0"/>
            <a:chExt cx="868912" cy="609600"/>
          </a:xfrm>
        </p:grpSpPr>
        <p:sp>
          <p:nvSpPr>
            <p:cNvPr id="3" name="Freeform 3"/>
            <p:cNvSpPr/>
            <p:nvPr/>
          </p:nvSpPr>
          <p:spPr>
            <a:xfrm>
              <a:off x="0" y="0"/>
              <a:ext cx="868911" cy="609600"/>
            </a:xfrm>
            <a:custGeom>
              <a:avLst/>
              <a:gdLst/>
              <a:ahLst/>
              <a:cxnLst/>
              <a:rect l="l" t="t" r="r" b="b"/>
              <a:pathLst>
                <a:path w="868911" h="609600">
                  <a:moveTo>
                    <a:pt x="203200" y="0"/>
                  </a:moveTo>
                  <a:lnTo>
                    <a:pt x="868911" y="0"/>
                  </a:lnTo>
                  <a:lnTo>
                    <a:pt x="665712" y="609600"/>
                  </a:lnTo>
                  <a:lnTo>
                    <a:pt x="0" y="609600"/>
                  </a:lnTo>
                  <a:lnTo>
                    <a:pt x="203200" y="0"/>
                  </a:lnTo>
                  <a:close/>
                </a:path>
              </a:pathLst>
            </a:custGeom>
            <a:solidFill>
              <a:srgbClr val="0079C1"/>
            </a:solidFill>
          </p:spPr>
        </p:sp>
        <p:sp>
          <p:nvSpPr>
            <p:cNvPr id="4" name="TextBox 4"/>
            <p:cNvSpPr txBox="1"/>
            <p:nvPr/>
          </p:nvSpPr>
          <p:spPr>
            <a:xfrm>
              <a:off x="101600" y="-57150"/>
              <a:ext cx="609600" cy="66675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3"/>
          <a:srcRect/>
          <a:stretch>
            <a:fillRect/>
          </a:stretch>
        </p:blipFill>
        <p:spPr>
          <a:xfrm>
            <a:off x="15854092" y="8705574"/>
            <a:ext cx="1917324" cy="1105451"/>
          </a:xfrm>
          <a:prstGeom prst="rect">
            <a:avLst/>
          </a:prstGeom>
        </p:spPr>
      </p:pic>
      <p:grpSp>
        <p:nvGrpSpPr>
          <p:cNvPr id="6" name="Group 6"/>
          <p:cNvGrpSpPr/>
          <p:nvPr/>
        </p:nvGrpSpPr>
        <p:grpSpPr>
          <a:xfrm>
            <a:off x="9843809" y="765926"/>
            <a:ext cx="8115300" cy="6775451"/>
            <a:chOff x="0" y="0"/>
            <a:chExt cx="10820400" cy="9033934"/>
          </a:xfrm>
        </p:grpSpPr>
        <p:sp>
          <p:nvSpPr>
            <p:cNvPr id="7" name="TextBox 7"/>
            <p:cNvSpPr txBox="1"/>
            <p:nvPr/>
          </p:nvSpPr>
          <p:spPr>
            <a:xfrm>
              <a:off x="0" y="76200"/>
              <a:ext cx="10820400" cy="1752600"/>
            </a:xfrm>
            <a:prstGeom prst="rect">
              <a:avLst/>
            </a:prstGeom>
          </p:spPr>
          <p:txBody>
            <a:bodyPr lIns="0" tIns="0" rIns="0" bIns="0" rtlCol="0" anchor="t">
              <a:spAutoFit/>
            </a:bodyPr>
            <a:lstStyle/>
            <a:p>
              <a:pPr>
                <a:lnSpc>
                  <a:spcPts val="9900"/>
                </a:lnSpc>
              </a:pPr>
              <a:r>
                <a:rPr lang="en-US" sz="9000" dirty="0">
                  <a:solidFill>
                    <a:srgbClr val="FFFFFF"/>
                  </a:solidFill>
                  <a:latin typeface="Clear Sans Bold"/>
                </a:rPr>
                <a:t>Contamination</a:t>
              </a:r>
            </a:p>
          </p:txBody>
        </p:sp>
        <p:sp>
          <p:nvSpPr>
            <p:cNvPr id="8" name="TextBox 8"/>
            <p:cNvSpPr txBox="1"/>
            <p:nvPr/>
          </p:nvSpPr>
          <p:spPr>
            <a:xfrm>
              <a:off x="0" y="2448983"/>
              <a:ext cx="10820400" cy="6584951"/>
            </a:xfrm>
            <a:prstGeom prst="rect">
              <a:avLst/>
            </a:prstGeom>
          </p:spPr>
          <p:txBody>
            <a:bodyPr lIns="0" tIns="0" rIns="0" bIns="0" rtlCol="0" anchor="t">
              <a:spAutoFit/>
            </a:bodyPr>
            <a:lstStyle/>
            <a:p>
              <a:pPr>
                <a:lnSpc>
                  <a:spcPts val="6599"/>
                </a:lnSpc>
              </a:pPr>
              <a:r>
                <a:rPr lang="en-US" sz="4999" dirty="0">
                  <a:solidFill>
                    <a:srgbClr val="FFFFFF"/>
                  </a:solidFill>
                  <a:latin typeface="Clear Sans Regular"/>
                </a:rPr>
                <a:t>Studies have shown that bulk soap (soap in large containers designed to be poured into universal soap dispensers) are susceptible to bacterial contamination. </a:t>
              </a:r>
            </a:p>
          </p:txBody>
        </p:sp>
      </p:grpSp>
      <p:sp>
        <p:nvSpPr>
          <p:cNvPr id="9" name="AutoShape 9"/>
          <p:cNvSpPr/>
          <p:nvPr/>
        </p:nvSpPr>
        <p:spPr>
          <a:xfrm rot="-4306287">
            <a:off x="3236053" y="5056309"/>
            <a:ext cx="10380325" cy="0"/>
          </a:xfrm>
          <a:prstGeom prst="line">
            <a:avLst/>
          </a:prstGeom>
          <a:ln w="38100" cap="flat">
            <a:solidFill>
              <a:srgbClr val="FFFFFF"/>
            </a:solidFill>
            <a:prstDash val="solid"/>
            <a:headEnd type="none" w="sm" len="sm"/>
            <a:tailEnd type="none" w="sm" len="sm"/>
          </a:ln>
        </p:spPr>
      </p:sp>
      <p:sp>
        <p:nvSpPr>
          <p:cNvPr id="10" name="AutoShape 10"/>
          <p:cNvSpPr/>
          <p:nvPr/>
        </p:nvSpPr>
        <p:spPr>
          <a:xfrm>
            <a:off x="10067834" y="145658"/>
            <a:ext cx="7998025" cy="0"/>
          </a:xfrm>
          <a:prstGeom prst="line">
            <a:avLst/>
          </a:prstGeom>
          <a:ln w="38100" cap="flat">
            <a:solidFill>
              <a:srgbClr val="FFFFFF"/>
            </a:solidFill>
            <a:prstDash val="solid"/>
            <a:headEnd type="none" w="sm" len="sm"/>
            <a:tailEnd type="none" w="sm" len="sm"/>
          </a:ln>
        </p:spPr>
      </p:sp>
      <p:sp>
        <p:nvSpPr>
          <p:cNvPr id="11" name="AutoShape 11"/>
          <p:cNvSpPr/>
          <p:nvPr/>
        </p:nvSpPr>
        <p:spPr>
          <a:xfrm rot="5400000">
            <a:off x="13161753" y="5068814"/>
            <a:ext cx="9846312" cy="0"/>
          </a:xfrm>
          <a:prstGeom prst="line">
            <a:avLst/>
          </a:prstGeom>
          <a:ln w="38100" cap="flat">
            <a:solidFill>
              <a:srgbClr val="FFFFFF"/>
            </a:solidFill>
            <a:prstDash val="solid"/>
            <a:headEnd type="none" w="sm" len="sm"/>
            <a:tailEnd type="none" w="sm" len="sm"/>
          </a:ln>
        </p:spPr>
      </p:sp>
      <p:sp>
        <p:nvSpPr>
          <p:cNvPr id="12" name="AutoShape 12"/>
          <p:cNvSpPr/>
          <p:nvPr/>
        </p:nvSpPr>
        <p:spPr>
          <a:xfrm rot="-10800000">
            <a:off x="6784597" y="9972919"/>
            <a:ext cx="11281263" cy="0"/>
          </a:xfrm>
          <a:prstGeom prst="line">
            <a:avLst/>
          </a:prstGeom>
          <a:ln w="38100" cap="flat">
            <a:solidFill>
              <a:srgbClr val="FFFFFF"/>
            </a:solidFill>
            <a:prstDash val="solid"/>
            <a:headEnd type="none" w="sm" len="sm"/>
            <a:tailEnd type="none" w="sm" len="sm"/>
          </a:ln>
        </p:spPr>
      </p:sp>
      <p:pic>
        <p:nvPicPr>
          <p:cNvPr id="13" name="Picture 13"/>
          <p:cNvPicPr>
            <a:picLocks noChangeAspect="1"/>
          </p:cNvPicPr>
          <p:nvPr/>
        </p:nvPicPr>
        <p:blipFill>
          <a:blip r:embed="rId4"/>
          <a:srcRect/>
          <a:stretch>
            <a:fillRect/>
          </a:stretch>
        </p:blipFill>
        <p:spPr>
          <a:xfrm>
            <a:off x="484589" y="1269962"/>
            <a:ext cx="5810307" cy="7747076"/>
          </a:xfrm>
          <a:prstGeom prst="rect">
            <a:avLst/>
          </a:prstGeom>
        </p:spPr>
      </p:pic>
      <p:grpSp>
        <p:nvGrpSpPr>
          <p:cNvPr id="14" name="Group 14"/>
          <p:cNvGrpSpPr/>
          <p:nvPr/>
        </p:nvGrpSpPr>
        <p:grpSpPr>
          <a:xfrm>
            <a:off x="187130" y="1028700"/>
            <a:ext cx="6405225" cy="8229600"/>
            <a:chOff x="0" y="0"/>
            <a:chExt cx="4942303" cy="6350000"/>
          </a:xfrm>
        </p:grpSpPr>
        <p:sp>
          <p:nvSpPr>
            <p:cNvPr id="15" name="Freeform 15"/>
            <p:cNvSpPr/>
            <p:nvPr/>
          </p:nvSpPr>
          <p:spPr>
            <a:xfrm>
              <a:off x="0" y="0"/>
              <a:ext cx="4942303" cy="6350000"/>
            </a:xfrm>
            <a:custGeom>
              <a:avLst/>
              <a:gdLst/>
              <a:ahLst/>
              <a:cxnLst/>
              <a:rect l="l" t="t" r="r" b="b"/>
              <a:pathLst>
                <a:path w="4942303" h="6350000">
                  <a:moveTo>
                    <a:pt x="4942303" y="279400"/>
                  </a:moveTo>
                  <a:lnTo>
                    <a:pt x="4942303" y="0"/>
                  </a:lnTo>
                  <a:lnTo>
                    <a:pt x="0" y="0"/>
                  </a:lnTo>
                  <a:lnTo>
                    <a:pt x="0" y="6350000"/>
                  </a:lnTo>
                  <a:lnTo>
                    <a:pt x="4942303" y="6350000"/>
                  </a:lnTo>
                  <a:lnTo>
                    <a:pt x="4942303" y="279400"/>
                  </a:lnTo>
                  <a:close/>
                  <a:moveTo>
                    <a:pt x="4863563" y="279400"/>
                  </a:moveTo>
                  <a:lnTo>
                    <a:pt x="4863563" y="6271260"/>
                  </a:lnTo>
                  <a:lnTo>
                    <a:pt x="78740" y="6271260"/>
                  </a:lnTo>
                  <a:lnTo>
                    <a:pt x="78740" y="78740"/>
                  </a:lnTo>
                  <a:lnTo>
                    <a:pt x="4863563" y="78740"/>
                  </a:lnTo>
                  <a:lnTo>
                    <a:pt x="4863563" y="279400"/>
                  </a:lnTo>
                  <a:close/>
                </a:path>
              </a:pathLst>
            </a:custGeom>
            <a:solidFill>
              <a:srgbClr val="0079C1"/>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95042E-D90C-5BF0-07C3-BB001FD58F07}"/>
              </a:ext>
            </a:extLst>
          </p:cNvPr>
          <p:cNvSpPr>
            <a:spLocks noGrp="1" noRot="1" noMove="1" noResize="1" noEditPoints="1" noAdjustHandles="1" noChangeArrowheads="1" noChangeShapeType="1"/>
          </p:cNvSpPr>
          <p:nvPr/>
        </p:nvSpPr>
        <p:spPr>
          <a:xfrm>
            <a:off x="0" y="0"/>
            <a:ext cx="18288000" cy="10287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D22C20D-D6C2-EF0A-97EA-BDAD3062056C}"/>
              </a:ext>
            </a:extLst>
          </p:cNvPr>
          <p:cNvGrpSpPr/>
          <p:nvPr/>
        </p:nvGrpSpPr>
        <p:grpSpPr>
          <a:xfrm>
            <a:off x="10134600" y="1257301"/>
            <a:ext cx="6172200" cy="6172200"/>
            <a:chOff x="1524000" y="2432286"/>
            <a:chExt cx="4876800" cy="4876800"/>
          </a:xfrm>
        </p:grpSpPr>
        <p:sp>
          <p:nvSpPr>
            <p:cNvPr id="8" name="Rectangle 7">
              <a:extLst>
                <a:ext uri="{FF2B5EF4-FFF2-40B4-BE49-F238E27FC236}">
                  <a16:creationId xmlns:a16="http://schemas.microsoft.com/office/drawing/2014/main" id="{E54A55C4-3CE1-0E7C-C2F7-60A6429F44A6}"/>
                </a:ext>
              </a:extLst>
            </p:cNvPr>
            <p:cNvSpPr/>
            <p:nvPr/>
          </p:nvSpPr>
          <p:spPr>
            <a:xfrm>
              <a:off x="1524000" y="2432286"/>
              <a:ext cx="48768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Urine Bulk Dispenser newspaper.jpg">
              <a:extLst>
                <a:ext uri="{FF2B5EF4-FFF2-40B4-BE49-F238E27FC236}">
                  <a16:creationId xmlns:a16="http://schemas.microsoft.com/office/drawing/2014/main" id="{AEBA63C6-9C44-8B1E-4D8A-FD1FFB6FF7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3306" y="3169680"/>
              <a:ext cx="3278187"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a:extLst>
              <a:ext uri="{FF2B5EF4-FFF2-40B4-BE49-F238E27FC236}">
                <a16:creationId xmlns:a16="http://schemas.microsoft.com/office/drawing/2014/main" id="{F6EC81E1-FAB3-3BC2-2A70-6FF1B43948E2}"/>
              </a:ext>
            </a:extLst>
          </p:cNvPr>
          <p:cNvSpPr/>
          <p:nvPr/>
        </p:nvSpPr>
        <p:spPr>
          <a:xfrm>
            <a:off x="1981200" y="1257300"/>
            <a:ext cx="61722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newspaper Bodily Fluids Detroit.jpg">
            <a:extLst>
              <a:ext uri="{FF2B5EF4-FFF2-40B4-BE49-F238E27FC236}">
                <a16:creationId xmlns:a16="http://schemas.microsoft.com/office/drawing/2014/main" id="{CFB07998-C1CE-7409-BD3C-2A72CF39B8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83049" y="2124711"/>
            <a:ext cx="3368502" cy="4518769"/>
          </a:xfrm>
        </p:spPr>
      </p:pic>
      <p:sp>
        <p:nvSpPr>
          <p:cNvPr id="16" name="Rectangle 15">
            <a:extLst>
              <a:ext uri="{FF2B5EF4-FFF2-40B4-BE49-F238E27FC236}">
                <a16:creationId xmlns:a16="http://schemas.microsoft.com/office/drawing/2014/main" id="{7CB590D5-B3A8-0C89-F086-46DB5F23C018}"/>
              </a:ext>
            </a:extLst>
          </p:cNvPr>
          <p:cNvSpPr/>
          <p:nvPr/>
        </p:nvSpPr>
        <p:spPr>
          <a:xfrm>
            <a:off x="2133600" y="1409700"/>
            <a:ext cx="5867400" cy="5867399"/>
          </a:xfrm>
          <a:prstGeom prst="rect">
            <a:avLst/>
          </a:prstGeom>
          <a:no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2A5F3D-1061-BEC6-238C-61972FC44AE9}"/>
              </a:ext>
            </a:extLst>
          </p:cNvPr>
          <p:cNvSpPr/>
          <p:nvPr/>
        </p:nvSpPr>
        <p:spPr>
          <a:xfrm>
            <a:off x="10286999" y="1409700"/>
            <a:ext cx="5867400" cy="5867399"/>
          </a:xfrm>
          <a:prstGeom prst="rect">
            <a:avLst/>
          </a:prstGeom>
          <a:no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327154-06D7-E22A-5B91-50F4083E368E}"/>
              </a:ext>
            </a:extLst>
          </p:cNvPr>
          <p:cNvSpPr/>
          <p:nvPr/>
        </p:nvSpPr>
        <p:spPr>
          <a:xfrm>
            <a:off x="1981200" y="7810500"/>
            <a:ext cx="6172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9294FE7-7F0F-B68A-2C3E-78927AB99F68}"/>
              </a:ext>
            </a:extLst>
          </p:cNvPr>
          <p:cNvSpPr/>
          <p:nvPr/>
        </p:nvSpPr>
        <p:spPr>
          <a:xfrm>
            <a:off x="10157346" y="7810500"/>
            <a:ext cx="6172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lear Sans Regular" panose="020B0604020202020204" charset="0"/>
                <a:cs typeface="Clear Sans Regular" panose="020B0604020202020204" charset="0"/>
              </a:rPr>
              <a:t>April 17, 2017: Airport officials find bodily fluids in soap dispensers</a:t>
            </a:r>
          </a:p>
        </p:txBody>
      </p:sp>
      <p:sp>
        <p:nvSpPr>
          <p:cNvPr id="21" name="Rectangle 20">
            <a:extLst>
              <a:ext uri="{FF2B5EF4-FFF2-40B4-BE49-F238E27FC236}">
                <a16:creationId xmlns:a16="http://schemas.microsoft.com/office/drawing/2014/main" id="{4A5790F9-55A7-AC0D-FE9D-EB954796A828}"/>
              </a:ext>
            </a:extLst>
          </p:cNvPr>
          <p:cNvSpPr/>
          <p:nvPr/>
        </p:nvSpPr>
        <p:spPr>
          <a:xfrm>
            <a:off x="2133600" y="7962900"/>
            <a:ext cx="5867400" cy="1676400"/>
          </a:xfrm>
          <a:prstGeom prst="rect">
            <a:avLst/>
          </a:prstGeom>
          <a:no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D6BFCB6-C769-2597-FADD-5ECD08E16E6E}"/>
              </a:ext>
            </a:extLst>
          </p:cNvPr>
          <p:cNvSpPr/>
          <p:nvPr/>
        </p:nvSpPr>
        <p:spPr>
          <a:xfrm>
            <a:off x="10309746" y="7962900"/>
            <a:ext cx="5867400" cy="1676400"/>
          </a:xfrm>
          <a:prstGeom prst="rect">
            <a:avLst/>
          </a:prstGeom>
          <a:no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EFA6DF9-EFE5-BECA-5D9D-D92466FDB49E}"/>
              </a:ext>
            </a:extLst>
          </p:cNvPr>
          <p:cNvSpPr txBox="1"/>
          <p:nvPr/>
        </p:nvSpPr>
        <p:spPr>
          <a:xfrm>
            <a:off x="2133600" y="7962900"/>
            <a:ext cx="5867400" cy="1569660"/>
          </a:xfrm>
          <a:prstGeom prst="rect">
            <a:avLst/>
          </a:prstGeom>
          <a:noFill/>
        </p:spPr>
        <p:txBody>
          <a:bodyPr wrap="square" rtlCol="0">
            <a:spAutoFit/>
          </a:bodyPr>
          <a:lstStyle/>
          <a:p>
            <a:pPr algn="ctr"/>
            <a:r>
              <a:rPr lang="en-US" sz="3200" dirty="0">
                <a:latin typeface="Clear Sans Regular" panose="020B0604020202020204" charset="0"/>
                <a:cs typeface="Clear Sans Regular" panose="020B0604020202020204" charset="0"/>
              </a:rPr>
              <a:t>April 17, 2017</a:t>
            </a:r>
          </a:p>
          <a:p>
            <a:pPr algn="ctr"/>
            <a:r>
              <a:rPr lang="en-US" sz="3200" dirty="0">
                <a:latin typeface="Clear Sans Regular" panose="020B0604020202020204" charset="0"/>
                <a:cs typeface="Clear Sans Regular" panose="020B0604020202020204" charset="0"/>
              </a:rPr>
              <a:t>Airport officials find bodily fluids in soap dispensers</a:t>
            </a:r>
          </a:p>
        </p:txBody>
      </p:sp>
      <p:sp>
        <p:nvSpPr>
          <p:cNvPr id="24" name="TextBox 23">
            <a:extLst>
              <a:ext uri="{FF2B5EF4-FFF2-40B4-BE49-F238E27FC236}">
                <a16:creationId xmlns:a16="http://schemas.microsoft.com/office/drawing/2014/main" id="{B5FF729E-149B-5430-9C7B-2A727599F9F1}"/>
              </a:ext>
            </a:extLst>
          </p:cNvPr>
          <p:cNvSpPr txBox="1"/>
          <p:nvPr/>
        </p:nvSpPr>
        <p:spPr>
          <a:xfrm>
            <a:off x="10424047" y="8039100"/>
            <a:ext cx="5844653" cy="1569660"/>
          </a:xfrm>
          <a:prstGeom prst="rect">
            <a:avLst/>
          </a:prstGeom>
          <a:noFill/>
        </p:spPr>
        <p:txBody>
          <a:bodyPr wrap="square" rtlCol="0">
            <a:spAutoFit/>
          </a:bodyPr>
          <a:lstStyle/>
          <a:p>
            <a:pPr algn="ctr"/>
            <a:r>
              <a:rPr lang="en-US" sz="3200" dirty="0">
                <a:latin typeface="Clear Sans Regular" panose="020B0604020202020204" charset="0"/>
                <a:cs typeface="Clear Sans Regular" panose="020B0604020202020204" charset="0"/>
              </a:rPr>
              <a:t>April 7, 2018</a:t>
            </a:r>
          </a:p>
          <a:p>
            <a:pPr algn="ctr"/>
            <a:r>
              <a:rPr lang="en-US" sz="3200" dirty="0">
                <a:latin typeface="Clear Sans Regular" panose="020B0604020202020204" charset="0"/>
                <a:cs typeface="Clear Sans Regular" panose="020B0604020202020204" charset="0"/>
              </a:rPr>
              <a:t>Urine found in library soap dispensers</a:t>
            </a:r>
          </a:p>
        </p:txBody>
      </p:sp>
      <p:pic>
        <p:nvPicPr>
          <p:cNvPr id="25" name="Picture 5">
            <a:extLst>
              <a:ext uri="{FF2B5EF4-FFF2-40B4-BE49-F238E27FC236}">
                <a16:creationId xmlns:a16="http://schemas.microsoft.com/office/drawing/2014/main" id="{1B3603B8-902C-D4F4-21B7-1C7B90D76D71}"/>
              </a:ext>
            </a:extLst>
          </p:cNvPr>
          <p:cNvPicPr>
            <a:picLocks noChangeAspect="1"/>
          </p:cNvPicPr>
          <p:nvPr/>
        </p:nvPicPr>
        <p:blipFill>
          <a:blip r:embed="rId4"/>
          <a:srcRect/>
          <a:stretch>
            <a:fillRect/>
          </a:stretch>
        </p:blipFill>
        <p:spPr>
          <a:xfrm>
            <a:off x="16577148" y="9227760"/>
            <a:ext cx="1585960" cy="914400"/>
          </a:xfrm>
          <a:prstGeom prst="rect">
            <a:avLst/>
          </a:prstGeom>
        </p:spPr>
      </p:pic>
    </p:spTree>
    <p:extLst>
      <p:ext uri="{BB962C8B-B14F-4D97-AF65-F5344CB8AC3E}">
        <p14:creationId xmlns:p14="http://schemas.microsoft.com/office/powerpoint/2010/main" val="9915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8800"/>
                    </a14:imgEffect>
                  </a14:imgLayer>
                </a14:imgProps>
              </a:ext>
            </a:extLst>
          </a:blip>
          <a:srcRect l="4028" r="4028"/>
          <a:stretch>
            <a:fillRect/>
          </a:stretch>
        </p:blipFill>
        <p:spPr>
          <a:xfrm>
            <a:off x="0" y="0"/>
            <a:ext cx="18288000" cy="10287000"/>
          </a:xfrm>
          <a:prstGeom prst="rect">
            <a:avLst/>
          </a:prstGeom>
        </p:spPr>
      </p:pic>
      <p:pic>
        <p:nvPicPr>
          <p:cNvPr id="7" name="Picture 7"/>
          <p:cNvPicPr>
            <a:picLocks noChangeAspect="1"/>
          </p:cNvPicPr>
          <p:nvPr/>
        </p:nvPicPr>
        <p:blipFill>
          <a:blip r:embed="rId5"/>
          <a:srcRect/>
          <a:stretch>
            <a:fillRect/>
          </a:stretch>
        </p:blipFill>
        <p:spPr>
          <a:xfrm>
            <a:off x="16041253" y="8808160"/>
            <a:ext cx="1917324" cy="1105451"/>
          </a:xfrm>
          <a:prstGeom prst="rect">
            <a:avLst/>
          </a:prstGeom>
        </p:spPr>
      </p:pic>
      <p:sp>
        <p:nvSpPr>
          <p:cNvPr id="8" name="TextBox 8"/>
          <p:cNvSpPr txBox="1"/>
          <p:nvPr/>
        </p:nvSpPr>
        <p:spPr>
          <a:xfrm>
            <a:off x="1494612" y="1405033"/>
            <a:ext cx="15298777" cy="3693319"/>
          </a:xfrm>
          <a:prstGeom prst="rect">
            <a:avLst/>
          </a:prstGeom>
        </p:spPr>
        <p:txBody>
          <a:bodyPr lIns="0" tIns="0" rIns="0" bIns="0" rtlCol="0" anchor="t">
            <a:spAutoFit/>
          </a:bodyPr>
          <a:lstStyle/>
          <a:p>
            <a:pPr algn="ctr"/>
            <a:r>
              <a:rPr lang="en-US" sz="6000" dirty="0">
                <a:solidFill>
                  <a:srgbClr val="FFFFFF"/>
                </a:solidFill>
                <a:effectLst>
                  <a:outerShdw blurRad="38100" dist="38100" dir="2700000" algn="tl">
                    <a:srgbClr val="000000">
                      <a:alpha val="43137"/>
                    </a:srgbClr>
                  </a:outerShdw>
                </a:effectLst>
                <a:latin typeface="Clear Sans Regular Bold"/>
              </a:rPr>
              <a:t>A recent study, conducted by microbiologists at the University of Arizona, found that </a:t>
            </a:r>
            <a:r>
              <a:rPr lang="en-US" sz="6000" b="1" dirty="0">
                <a:solidFill>
                  <a:srgbClr val="FF0000"/>
                </a:solidFill>
                <a:effectLst>
                  <a:outerShdw blurRad="38100" dist="38100" dir="2700000" algn="tl">
                    <a:srgbClr val="000000">
                      <a:alpha val="43137"/>
                    </a:srgbClr>
                  </a:outerShdw>
                </a:effectLst>
                <a:latin typeface="Clear Sans Regular Bold"/>
              </a:rPr>
              <a:t>25% of bulk soap dispensers</a:t>
            </a:r>
            <a:r>
              <a:rPr lang="en-US" sz="6000" dirty="0">
                <a:solidFill>
                  <a:srgbClr val="FFFFFF"/>
                </a:solidFill>
                <a:effectLst>
                  <a:outerShdw blurRad="38100" dist="38100" dir="2700000" algn="tl">
                    <a:srgbClr val="000000">
                      <a:alpha val="43137"/>
                    </a:srgbClr>
                  </a:outerShdw>
                </a:effectLst>
                <a:latin typeface="Clear Sans Regular Bold"/>
              </a:rPr>
              <a:t> contain unsafe levels of bacteria</a:t>
            </a:r>
          </a:p>
        </p:txBody>
      </p:sp>
      <p:sp>
        <p:nvSpPr>
          <p:cNvPr id="10" name="TextBox 9">
            <a:extLst>
              <a:ext uri="{FF2B5EF4-FFF2-40B4-BE49-F238E27FC236}">
                <a16:creationId xmlns:a16="http://schemas.microsoft.com/office/drawing/2014/main" id="{3963762C-0642-B91D-5A36-8A521FCA695E}"/>
              </a:ext>
            </a:extLst>
          </p:cNvPr>
          <p:cNvSpPr txBox="1"/>
          <p:nvPr/>
        </p:nvSpPr>
        <p:spPr>
          <a:xfrm>
            <a:off x="0" y="6210300"/>
            <a:ext cx="18288000" cy="1323439"/>
          </a:xfrm>
          <a:prstGeom prst="rect">
            <a:avLst/>
          </a:prstGeom>
          <a:noFill/>
        </p:spPr>
        <p:txBody>
          <a:bodyPr wrap="square">
            <a:spAutoFit/>
          </a:bodyPr>
          <a:lstStyle/>
          <a:p>
            <a:pPr algn="ctr"/>
            <a:r>
              <a:rPr lang="en-US" sz="8000" dirty="0">
                <a:solidFill>
                  <a:srgbClr val="FF0000"/>
                </a:solidFill>
                <a:effectLst>
                  <a:outerShdw blurRad="38100" dist="38100" dir="2700000" algn="tl">
                    <a:srgbClr val="000000">
                      <a:alpha val="43137"/>
                    </a:srgbClr>
                  </a:outerShdw>
                </a:effectLst>
                <a:latin typeface="Clear Sans Regular Bold"/>
              </a:rPr>
              <a:t>16% contained fecal matter</a:t>
            </a:r>
            <a:endParaRPr 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126391" y="8956382"/>
            <a:ext cx="1984663" cy="1160555"/>
          </a:xfrm>
          <a:prstGeom prst="rect">
            <a:avLst/>
          </a:prstGeom>
        </p:spPr>
      </p:pic>
      <p:grpSp>
        <p:nvGrpSpPr>
          <p:cNvPr id="3" name="Group 3"/>
          <p:cNvGrpSpPr/>
          <p:nvPr/>
        </p:nvGrpSpPr>
        <p:grpSpPr>
          <a:xfrm>
            <a:off x="1149768" y="1028700"/>
            <a:ext cx="7731915" cy="3304047"/>
            <a:chOff x="0" y="0"/>
            <a:chExt cx="10309220" cy="4405396"/>
          </a:xfrm>
        </p:grpSpPr>
        <p:grpSp>
          <p:nvGrpSpPr>
            <p:cNvPr id="4" name="Group 4"/>
            <p:cNvGrpSpPr/>
            <p:nvPr/>
          </p:nvGrpSpPr>
          <p:grpSpPr>
            <a:xfrm>
              <a:off x="0" y="0"/>
              <a:ext cx="10309220" cy="4405396"/>
              <a:chOff x="0" y="0"/>
              <a:chExt cx="2036389" cy="870202"/>
            </a:xfrm>
          </p:grpSpPr>
          <p:sp>
            <p:nvSpPr>
              <p:cNvPr id="5" name="Freeform 5"/>
              <p:cNvSpPr/>
              <p:nvPr/>
            </p:nvSpPr>
            <p:spPr>
              <a:xfrm>
                <a:off x="0" y="0"/>
                <a:ext cx="2036389" cy="870202"/>
              </a:xfrm>
              <a:custGeom>
                <a:avLst/>
                <a:gdLst/>
                <a:ahLst/>
                <a:cxnLst/>
                <a:rect l="l" t="t" r="r" b="b"/>
                <a:pathLst>
                  <a:path w="2036389" h="870202">
                    <a:moveTo>
                      <a:pt x="0" y="0"/>
                    </a:moveTo>
                    <a:lnTo>
                      <a:pt x="2036389" y="0"/>
                    </a:lnTo>
                    <a:lnTo>
                      <a:pt x="2036389" y="870202"/>
                    </a:lnTo>
                    <a:lnTo>
                      <a:pt x="0" y="870202"/>
                    </a:lnTo>
                    <a:close/>
                  </a:path>
                </a:pathLst>
              </a:custGeom>
              <a:solidFill>
                <a:srgbClr val="000000">
                  <a:alpha val="0"/>
                </a:srgbClr>
              </a:solidFill>
              <a:ln w="38100">
                <a:solidFill>
                  <a:srgbClr val="0079C1"/>
                </a:solidFill>
              </a:ln>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40266" y="526298"/>
              <a:ext cx="9228687" cy="3429000"/>
            </a:xfrm>
            <a:prstGeom prst="rect">
              <a:avLst/>
            </a:prstGeom>
          </p:spPr>
          <p:txBody>
            <a:bodyPr lIns="0" tIns="0" rIns="0" bIns="0" rtlCol="0" anchor="t">
              <a:spAutoFit/>
            </a:bodyPr>
            <a:lstStyle/>
            <a:p>
              <a:pPr>
                <a:lnSpc>
                  <a:spcPts val="9900"/>
                </a:lnSpc>
              </a:pPr>
              <a:r>
                <a:rPr lang="en-US" sz="9000" dirty="0">
                  <a:solidFill>
                    <a:srgbClr val="132020"/>
                  </a:solidFill>
                  <a:latin typeface="Clear Sans Bold Bold"/>
                </a:rPr>
                <a:t>Why does this happen?</a:t>
              </a:r>
            </a:p>
          </p:txBody>
        </p:sp>
      </p:grpSp>
      <p:pic>
        <p:nvPicPr>
          <p:cNvPr id="8" name="Picture 8"/>
          <p:cNvPicPr>
            <a:picLocks noChangeAspect="1"/>
          </p:cNvPicPr>
          <p:nvPr/>
        </p:nvPicPr>
        <p:blipFill>
          <a:blip r:embed="rId4"/>
          <a:srcRect l="2089" t="356" b="356"/>
          <a:stretch>
            <a:fillRect/>
          </a:stretch>
        </p:blipFill>
        <p:spPr>
          <a:xfrm>
            <a:off x="1149768" y="4600486"/>
            <a:ext cx="7731915" cy="4355896"/>
          </a:xfrm>
          <a:prstGeom prst="rect">
            <a:avLst/>
          </a:prstGeom>
        </p:spPr>
      </p:pic>
      <p:sp>
        <p:nvSpPr>
          <p:cNvPr id="9" name="TextBox 9"/>
          <p:cNvSpPr txBox="1"/>
          <p:nvPr/>
        </p:nvSpPr>
        <p:spPr>
          <a:xfrm>
            <a:off x="9838628" y="2104834"/>
            <a:ext cx="9439760" cy="6146426"/>
          </a:xfrm>
          <a:prstGeom prst="rect">
            <a:avLst/>
          </a:prstGeom>
        </p:spPr>
        <p:txBody>
          <a:bodyPr lIns="0" tIns="0" rIns="0" bIns="0" rtlCol="0" anchor="t">
            <a:spAutoFit/>
          </a:bodyPr>
          <a:lstStyle/>
          <a:p>
            <a:pPr>
              <a:lnSpc>
                <a:spcPts val="6881"/>
              </a:lnSpc>
            </a:pPr>
            <a:r>
              <a:rPr lang="en-US" sz="5549" dirty="0">
                <a:solidFill>
                  <a:srgbClr val="132020"/>
                </a:solidFill>
                <a:latin typeface="Clear Sans Regular Bold"/>
              </a:rPr>
              <a:t>Lack of proper dispenser cleaning and cleaning frequency</a:t>
            </a:r>
          </a:p>
          <a:p>
            <a:pPr>
              <a:lnSpc>
                <a:spcPts val="6881"/>
              </a:lnSpc>
            </a:pPr>
            <a:endParaRPr lang="en-US" sz="5549" dirty="0">
              <a:solidFill>
                <a:srgbClr val="132020"/>
              </a:solidFill>
              <a:latin typeface="Clear Sans Regular Bold"/>
            </a:endParaRPr>
          </a:p>
          <a:p>
            <a:pPr>
              <a:lnSpc>
                <a:spcPts val="6881"/>
              </a:lnSpc>
            </a:pPr>
            <a:r>
              <a:rPr lang="en-US" sz="5549" dirty="0">
                <a:solidFill>
                  <a:srgbClr val="132020"/>
                </a:solidFill>
                <a:latin typeface="Clear Sans Regular Bold"/>
              </a:rPr>
              <a:t>Refilling contamination</a:t>
            </a:r>
          </a:p>
          <a:p>
            <a:pPr>
              <a:lnSpc>
                <a:spcPts val="6881"/>
              </a:lnSpc>
            </a:pPr>
            <a:endParaRPr lang="en-US" sz="5549" dirty="0">
              <a:solidFill>
                <a:srgbClr val="132020"/>
              </a:solidFill>
              <a:latin typeface="Clear Sans Regular Bold"/>
            </a:endParaRPr>
          </a:p>
          <a:p>
            <a:pPr>
              <a:lnSpc>
                <a:spcPts val="6881"/>
              </a:lnSpc>
            </a:pPr>
            <a:r>
              <a:rPr lang="en-US" sz="5549" dirty="0">
                <a:solidFill>
                  <a:srgbClr val="132020"/>
                </a:solidFill>
                <a:latin typeface="Clear Sans Regular Bold"/>
              </a:rPr>
              <a:t>Open dispenser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23589" y="2550267"/>
            <a:ext cx="11864411" cy="3086100"/>
            <a:chOff x="0" y="0"/>
            <a:chExt cx="3124783" cy="812800"/>
          </a:xfrm>
        </p:grpSpPr>
        <p:sp>
          <p:nvSpPr>
            <p:cNvPr id="3" name="Freeform 3"/>
            <p:cNvSpPr/>
            <p:nvPr/>
          </p:nvSpPr>
          <p:spPr>
            <a:xfrm>
              <a:off x="0" y="0"/>
              <a:ext cx="3124783" cy="812800"/>
            </a:xfrm>
            <a:custGeom>
              <a:avLst/>
              <a:gdLst/>
              <a:ahLst/>
              <a:cxnLst/>
              <a:rect l="l" t="t" r="r" b="b"/>
              <a:pathLst>
                <a:path w="3124783" h="812800">
                  <a:moveTo>
                    <a:pt x="0" y="0"/>
                  </a:moveTo>
                  <a:lnTo>
                    <a:pt x="3124783" y="0"/>
                  </a:lnTo>
                  <a:lnTo>
                    <a:pt x="3124783" y="812800"/>
                  </a:lnTo>
                  <a:lnTo>
                    <a:pt x="0" y="812800"/>
                  </a:lnTo>
                  <a:close/>
                </a:path>
              </a:pathLst>
            </a:custGeom>
            <a:solidFill>
              <a:srgbClr val="494F56"/>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423589" y="6420282"/>
            <a:ext cx="11864411" cy="3086100"/>
            <a:chOff x="0" y="0"/>
            <a:chExt cx="3124783" cy="812800"/>
          </a:xfrm>
        </p:grpSpPr>
        <p:sp>
          <p:nvSpPr>
            <p:cNvPr id="6" name="Freeform 6"/>
            <p:cNvSpPr/>
            <p:nvPr/>
          </p:nvSpPr>
          <p:spPr>
            <a:xfrm>
              <a:off x="0" y="0"/>
              <a:ext cx="3124783" cy="812800"/>
            </a:xfrm>
            <a:custGeom>
              <a:avLst/>
              <a:gdLst/>
              <a:ahLst/>
              <a:cxnLst/>
              <a:rect l="l" t="t" r="r" b="b"/>
              <a:pathLst>
                <a:path w="3124783" h="812800">
                  <a:moveTo>
                    <a:pt x="0" y="0"/>
                  </a:moveTo>
                  <a:lnTo>
                    <a:pt x="3124783" y="0"/>
                  </a:lnTo>
                  <a:lnTo>
                    <a:pt x="3124783" y="812800"/>
                  </a:lnTo>
                  <a:lnTo>
                    <a:pt x="0" y="812800"/>
                  </a:lnTo>
                  <a:close/>
                </a:path>
              </a:pathLst>
            </a:custGeom>
            <a:solidFill>
              <a:srgbClr val="494F56"/>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srcRect l="1774" t="3673" b="124"/>
          <a:stretch>
            <a:fillRect/>
          </a:stretch>
        </p:blipFill>
        <p:spPr>
          <a:xfrm>
            <a:off x="0" y="6420282"/>
            <a:ext cx="6423589" cy="3145640"/>
          </a:xfrm>
          <a:prstGeom prst="rect">
            <a:avLst/>
          </a:prstGeom>
        </p:spPr>
      </p:pic>
      <p:grpSp>
        <p:nvGrpSpPr>
          <p:cNvPr id="9" name="Group 9"/>
          <p:cNvGrpSpPr/>
          <p:nvPr/>
        </p:nvGrpSpPr>
        <p:grpSpPr>
          <a:xfrm>
            <a:off x="0" y="2368489"/>
            <a:ext cx="6423589" cy="3367259"/>
            <a:chOff x="0" y="0"/>
            <a:chExt cx="1691810" cy="886850"/>
          </a:xfrm>
        </p:grpSpPr>
        <p:sp>
          <p:nvSpPr>
            <p:cNvPr id="10" name="Freeform 10"/>
            <p:cNvSpPr/>
            <p:nvPr/>
          </p:nvSpPr>
          <p:spPr>
            <a:xfrm>
              <a:off x="0" y="0"/>
              <a:ext cx="1691810" cy="886850"/>
            </a:xfrm>
            <a:custGeom>
              <a:avLst/>
              <a:gdLst/>
              <a:ahLst/>
              <a:cxnLst/>
              <a:rect l="l" t="t" r="r" b="b"/>
              <a:pathLst>
                <a:path w="1691810" h="886850">
                  <a:moveTo>
                    <a:pt x="0" y="0"/>
                  </a:moveTo>
                  <a:lnTo>
                    <a:pt x="1691810" y="0"/>
                  </a:lnTo>
                  <a:lnTo>
                    <a:pt x="1691810" y="886850"/>
                  </a:lnTo>
                  <a:lnTo>
                    <a:pt x="0" y="886850"/>
                  </a:lnTo>
                  <a:close/>
                </a:path>
              </a:pathLst>
            </a:custGeom>
            <a:solidFill>
              <a:srgbClr val="FFFFFF"/>
            </a:solidFill>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12" name="Picture 12"/>
          <p:cNvPicPr>
            <a:picLocks noChangeAspect="1"/>
          </p:cNvPicPr>
          <p:nvPr/>
        </p:nvPicPr>
        <p:blipFill>
          <a:blip r:embed="rId3"/>
          <a:srcRect/>
          <a:stretch>
            <a:fillRect/>
          </a:stretch>
        </p:blipFill>
        <p:spPr>
          <a:xfrm>
            <a:off x="1712403" y="2550267"/>
            <a:ext cx="2998784" cy="3086249"/>
          </a:xfrm>
          <a:prstGeom prst="rect">
            <a:avLst/>
          </a:prstGeom>
        </p:spPr>
      </p:pic>
      <p:sp>
        <p:nvSpPr>
          <p:cNvPr id="13" name="TextBox 13"/>
          <p:cNvSpPr txBox="1"/>
          <p:nvPr/>
        </p:nvSpPr>
        <p:spPr>
          <a:xfrm>
            <a:off x="7479601" y="2977332"/>
            <a:ext cx="9752388" cy="2773388"/>
          </a:xfrm>
          <a:prstGeom prst="rect">
            <a:avLst/>
          </a:prstGeom>
        </p:spPr>
        <p:txBody>
          <a:bodyPr wrap="square" lIns="0" tIns="0" rIns="0" bIns="0" rtlCol="0" anchor="t">
            <a:spAutoFit/>
          </a:bodyPr>
          <a:lstStyle/>
          <a:p>
            <a:pPr algn="ctr">
              <a:lnSpc>
                <a:spcPts val="4425"/>
              </a:lnSpc>
            </a:pPr>
            <a:r>
              <a:rPr lang="en-US" sz="3161" dirty="0">
                <a:solidFill>
                  <a:srgbClr val="FFFFFF"/>
                </a:solidFill>
                <a:latin typeface="Open Sauce Light Bold"/>
              </a:rPr>
              <a:t>Do not add soap to a partially empty soap dispenser. This practice of “topping off” dispensers can lead to bacterial contamination of soap.</a:t>
            </a:r>
          </a:p>
          <a:p>
            <a:pPr algn="ctr">
              <a:lnSpc>
                <a:spcPts val="4425"/>
              </a:lnSpc>
            </a:pPr>
            <a:endParaRPr lang="en-US" sz="3161" dirty="0">
              <a:solidFill>
                <a:srgbClr val="FFFFFF"/>
              </a:solidFill>
              <a:latin typeface="Open Sauce Light Bold"/>
            </a:endParaRPr>
          </a:p>
        </p:txBody>
      </p:sp>
      <p:sp>
        <p:nvSpPr>
          <p:cNvPr id="14" name="TextBox 14"/>
          <p:cNvSpPr txBox="1"/>
          <p:nvPr/>
        </p:nvSpPr>
        <p:spPr>
          <a:xfrm>
            <a:off x="6781801" y="6820890"/>
            <a:ext cx="11125200" cy="2208810"/>
          </a:xfrm>
          <a:prstGeom prst="rect">
            <a:avLst/>
          </a:prstGeom>
        </p:spPr>
        <p:txBody>
          <a:bodyPr wrap="square" lIns="0" tIns="0" rIns="0" bIns="0" rtlCol="0" anchor="t">
            <a:spAutoFit/>
          </a:bodyPr>
          <a:lstStyle/>
          <a:p>
            <a:pPr algn="ctr">
              <a:lnSpc>
                <a:spcPts val="4409"/>
              </a:lnSpc>
            </a:pPr>
            <a:r>
              <a:rPr lang="en-US" sz="3150" dirty="0">
                <a:solidFill>
                  <a:srgbClr val="FFFFFF"/>
                </a:solidFill>
                <a:latin typeface="Open Sauce Light Bold"/>
              </a:rPr>
              <a:t>Reusable bottles should never be refilled until they have been completely emptied and then cleansed and disinfected….If reusable reservoirs have to be used, they should be cleaned and disinfected.</a:t>
            </a:r>
          </a:p>
        </p:txBody>
      </p:sp>
      <p:sp>
        <p:nvSpPr>
          <p:cNvPr id="15" name="TextBox 15"/>
          <p:cNvSpPr txBox="1"/>
          <p:nvPr/>
        </p:nvSpPr>
        <p:spPr>
          <a:xfrm>
            <a:off x="2653829" y="311086"/>
            <a:ext cx="12980343" cy="1276352"/>
          </a:xfrm>
          <a:prstGeom prst="rect">
            <a:avLst/>
          </a:prstGeom>
        </p:spPr>
        <p:txBody>
          <a:bodyPr lIns="0" tIns="0" rIns="0" bIns="0" rtlCol="0" anchor="t">
            <a:spAutoFit/>
          </a:bodyPr>
          <a:lstStyle/>
          <a:p>
            <a:pPr algn="ctr">
              <a:lnSpc>
                <a:spcPts val="10499"/>
              </a:lnSpc>
            </a:pPr>
            <a:r>
              <a:rPr lang="en-US" sz="7499">
                <a:solidFill>
                  <a:srgbClr val="000000"/>
                </a:solidFill>
                <a:latin typeface="Open Sans Bold"/>
              </a:rPr>
              <a:t>Regulatory Agency 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25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25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655</Words>
  <Application>Microsoft Office PowerPoint</Application>
  <PresentationFormat>Custom</PresentationFormat>
  <Paragraphs>87</Paragraphs>
  <Slides>17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Clear Sans Bold Bold</vt:lpstr>
      <vt:lpstr>Clear Sans Regular Bold</vt:lpstr>
      <vt:lpstr>Canva Sans Bold</vt:lpstr>
      <vt:lpstr>Arial</vt:lpstr>
      <vt:lpstr>Clear Sans Regular</vt:lpstr>
      <vt:lpstr>Open Sans Bold</vt:lpstr>
      <vt:lpstr>Calibri</vt:lpstr>
      <vt:lpstr>Clear Sans Bold</vt:lpstr>
      <vt:lpstr>Open Sauce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Bulk Soap Presentation</dc:title>
  <dc:creator>Sean T. Johnson</dc:creator>
  <cp:lastModifiedBy>Sean T. Johnson</cp:lastModifiedBy>
  <cp:revision>19</cp:revision>
  <dcterms:created xsi:type="dcterms:W3CDTF">2006-08-16T00:00:00Z</dcterms:created>
  <dcterms:modified xsi:type="dcterms:W3CDTF">2022-11-10T17:22:32Z</dcterms:modified>
  <dc:identifier>DAFP-vsFgl8</dc:identifier>
</cp:coreProperties>
</file>