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6" r:id="rId4"/>
    <p:sldMasterId id="2147483728" r:id="rId5"/>
  </p:sldMasterIdLst>
  <p:notesMasterIdLst>
    <p:notesMasterId r:id="rId36"/>
  </p:notesMasterIdLst>
  <p:sldIdLst>
    <p:sldId id="256" r:id="rId6"/>
    <p:sldId id="1002" r:id="rId7"/>
    <p:sldId id="318" r:id="rId8"/>
    <p:sldId id="269" r:id="rId9"/>
    <p:sldId id="270" r:id="rId10"/>
    <p:sldId id="327" r:id="rId11"/>
    <p:sldId id="1010" r:id="rId12"/>
    <p:sldId id="271" r:id="rId13"/>
    <p:sldId id="272" r:id="rId14"/>
    <p:sldId id="1005" r:id="rId15"/>
    <p:sldId id="1019" r:id="rId16"/>
    <p:sldId id="259" r:id="rId17"/>
    <p:sldId id="1008" r:id="rId18"/>
    <p:sldId id="1004" r:id="rId19"/>
    <p:sldId id="1015" r:id="rId20"/>
    <p:sldId id="321" r:id="rId21"/>
    <p:sldId id="1013" r:id="rId22"/>
    <p:sldId id="322" r:id="rId23"/>
    <p:sldId id="1018" r:id="rId24"/>
    <p:sldId id="309" r:id="rId25"/>
    <p:sldId id="1011" r:id="rId26"/>
    <p:sldId id="1012" r:id="rId27"/>
    <p:sldId id="1017" r:id="rId28"/>
    <p:sldId id="326" r:id="rId29"/>
    <p:sldId id="323" r:id="rId30"/>
    <p:sldId id="308" r:id="rId31"/>
    <p:sldId id="313" r:id="rId32"/>
    <p:sldId id="1009" r:id="rId33"/>
    <p:sldId id="1014" r:id="rId34"/>
    <p:sldId id="289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82695A-A5F2-EDA8-5D84-F3EB16697810}" name="Sarah L. Fry" initials="SLF" userId="S::sfry@kutol.com::9f9bf239-f58b-4e62-95dc-ab5277cfbe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6F9B"/>
    <a:srgbClr val="648DC6"/>
    <a:srgbClr val="FFFE00"/>
    <a:srgbClr val="595959"/>
    <a:srgbClr val="F4EE00"/>
    <a:srgbClr val="4E6E9A"/>
    <a:srgbClr val="E2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505" autoAdjust="0"/>
  </p:normalViewPr>
  <p:slideViewPr>
    <p:cSldViewPr snapToGrid="0">
      <p:cViewPr varScale="1">
        <p:scale>
          <a:sx n="98" d="100"/>
          <a:sy n="98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ADBD76-E769-4EC3-A333-C2694A75576F}" type="doc">
      <dgm:prSet loTypeId="urn:microsoft.com/office/officeart/2005/8/layout/vList2" loCatId="list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51F92D60-1251-4B3D-80F3-731F67B5CCE6}">
      <dgm:prSet phldrT="[Text]" custT="1"/>
      <dgm:spPr>
        <a:solidFill>
          <a:schemeClr val="tx2">
            <a:lumMod val="25000"/>
          </a:schemeClr>
        </a:solidFill>
      </dgm:spPr>
      <dgm:t>
        <a:bodyPr/>
        <a:lstStyle/>
        <a:p>
          <a:pPr marL="112713" indent="0"/>
          <a:r>
            <a:rPr lang="en-US" sz="2400" b="1" dirty="0"/>
            <a:t>Labor is an issue</a:t>
          </a:r>
        </a:p>
        <a:p>
          <a:pPr marL="112713" indent="0"/>
          <a:r>
            <a:rPr lang="en-US" sz="2000" dirty="0"/>
            <a:t>Simplified filling process – maintain refill schedule or top off when needed</a:t>
          </a:r>
          <a:endParaRPr lang="en-US" sz="2400" dirty="0"/>
        </a:p>
      </dgm:t>
    </dgm:pt>
    <dgm:pt modelId="{949F13B8-BBFC-40B1-AB2D-C6FE6C6EB9D7}" type="parTrans" cxnId="{9FB659A1-DACC-4698-AFFE-02CF1B28C32A}">
      <dgm:prSet/>
      <dgm:spPr/>
      <dgm:t>
        <a:bodyPr/>
        <a:lstStyle/>
        <a:p>
          <a:endParaRPr lang="en-US"/>
        </a:p>
      </dgm:t>
    </dgm:pt>
    <dgm:pt modelId="{25075FD3-E97D-4BB6-B1C4-BA9464865269}" type="sibTrans" cxnId="{9FB659A1-DACC-4698-AFFE-02CF1B28C32A}">
      <dgm:prSet/>
      <dgm:spPr/>
      <dgm:t>
        <a:bodyPr/>
        <a:lstStyle/>
        <a:p>
          <a:endParaRPr lang="en-US"/>
        </a:p>
      </dgm:t>
    </dgm:pt>
    <dgm:pt modelId="{09C13366-F1D5-45E1-A8A4-CBF8814D9629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pPr marL="112713" indent="0"/>
          <a:r>
            <a:rPr lang="en-US" sz="2400" b="1" dirty="0"/>
            <a:t>Time is of essence</a:t>
          </a:r>
        </a:p>
        <a:p>
          <a:pPr marL="112713" indent="0"/>
          <a:r>
            <a:rPr lang="en-US" sz="2000" dirty="0"/>
            <a:t>Eliminates need to remove ADA panels, crawl on floor</a:t>
          </a:r>
        </a:p>
      </dgm:t>
    </dgm:pt>
    <dgm:pt modelId="{B25213CB-C7D7-49BB-9138-FBE1D80EE87E}" type="parTrans" cxnId="{B7060AE0-6F9E-4A10-A7D0-F23EDC8CE24D}">
      <dgm:prSet/>
      <dgm:spPr/>
      <dgm:t>
        <a:bodyPr/>
        <a:lstStyle/>
        <a:p>
          <a:endParaRPr lang="en-US"/>
        </a:p>
      </dgm:t>
    </dgm:pt>
    <dgm:pt modelId="{7F1EE269-D07F-4871-9176-1F6EAA2A94D8}" type="sibTrans" cxnId="{B7060AE0-6F9E-4A10-A7D0-F23EDC8CE24D}">
      <dgm:prSet/>
      <dgm:spPr/>
      <dgm:t>
        <a:bodyPr/>
        <a:lstStyle/>
        <a:p>
          <a:endParaRPr lang="en-US"/>
        </a:p>
      </dgm:t>
    </dgm:pt>
    <dgm:pt modelId="{F78CDDC5-B5E3-4652-9244-D3F296079929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pPr marL="112713" indent="0"/>
          <a:r>
            <a:rPr lang="en-US" sz="2400" b="1" dirty="0"/>
            <a:t>Waste is a concern</a:t>
          </a:r>
        </a:p>
        <a:p>
          <a:pPr marL="112713" indent="0"/>
          <a:r>
            <a:rPr lang="en-US" sz="2000" dirty="0"/>
            <a:t>Top off partially filled cartridges instead of tossing – never throw out product</a:t>
          </a:r>
          <a:endParaRPr lang="en-US" sz="1800" dirty="0"/>
        </a:p>
      </dgm:t>
    </dgm:pt>
    <dgm:pt modelId="{8A22CB2D-EDF5-47D5-B630-69C698F6C805}" type="parTrans" cxnId="{43B30F05-A8E0-41FD-9EBE-01C7C33E0827}">
      <dgm:prSet/>
      <dgm:spPr/>
      <dgm:t>
        <a:bodyPr/>
        <a:lstStyle/>
        <a:p>
          <a:endParaRPr lang="en-US"/>
        </a:p>
      </dgm:t>
    </dgm:pt>
    <dgm:pt modelId="{CEA6EAEB-0031-4FB4-9328-62B48E966D7A}" type="sibTrans" cxnId="{43B30F05-A8E0-41FD-9EBE-01C7C33E0827}">
      <dgm:prSet/>
      <dgm:spPr/>
      <dgm:t>
        <a:bodyPr/>
        <a:lstStyle/>
        <a:p>
          <a:endParaRPr lang="en-US"/>
        </a:p>
      </dgm:t>
    </dgm:pt>
    <dgm:pt modelId="{D51631E4-D447-45EF-BAD9-660C9535DF19}">
      <dgm:prSet phldrT="[Text]" custT="1"/>
      <dgm:spPr>
        <a:solidFill>
          <a:schemeClr val="tx2">
            <a:lumMod val="90000"/>
          </a:schemeClr>
        </a:solidFill>
      </dgm:spPr>
      <dgm:t>
        <a:bodyPr/>
        <a:lstStyle/>
        <a:p>
          <a:pPr marL="112713" indent="0"/>
          <a:r>
            <a:rPr lang="en-US" sz="2400" b="1" dirty="0"/>
            <a:t>No hardwiring available</a:t>
          </a:r>
        </a:p>
        <a:p>
          <a:pPr marL="112713" indent="0"/>
          <a:r>
            <a:rPr lang="en-US" sz="2000" dirty="0"/>
            <a:t>Option for A/C or battery operation</a:t>
          </a:r>
          <a:endParaRPr lang="en-US" sz="2400" dirty="0"/>
        </a:p>
      </dgm:t>
    </dgm:pt>
    <dgm:pt modelId="{932E5790-8381-44FD-94D7-7AB1910EDA7A}" type="parTrans" cxnId="{9EB88DC9-44EF-4412-B605-6A463C4D93F7}">
      <dgm:prSet/>
      <dgm:spPr/>
      <dgm:t>
        <a:bodyPr/>
        <a:lstStyle/>
        <a:p>
          <a:endParaRPr lang="en-US"/>
        </a:p>
      </dgm:t>
    </dgm:pt>
    <dgm:pt modelId="{C3DCE2FA-C904-4C9C-A43D-0ADDBC2ED5A8}" type="sibTrans" cxnId="{9EB88DC9-44EF-4412-B605-6A463C4D93F7}">
      <dgm:prSet/>
      <dgm:spPr/>
      <dgm:t>
        <a:bodyPr/>
        <a:lstStyle/>
        <a:p>
          <a:endParaRPr lang="en-US"/>
        </a:p>
      </dgm:t>
    </dgm:pt>
    <dgm:pt modelId="{43E90873-FA81-4444-A24A-79679AF42594}">
      <dgm:prSet phldrT="[Text]" custT="1"/>
      <dgm:spPr>
        <a:solidFill>
          <a:srgbClr val="648DC6"/>
        </a:solidFill>
      </dgm:spPr>
      <dgm:t>
        <a:bodyPr/>
        <a:lstStyle/>
        <a:p>
          <a:pPr marL="112713" indent="0"/>
          <a:r>
            <a:rPr lang="en-US" sz="2400" b="1" dirty="0"/>
            <a:t>Potential for contamination</a:t>
          </a:r>
        </a:p>
        <a:p>
          <a:pPr marL="112713" indent="0"/>
          <a:r>
            <a:rPr lang="en-US" sz="2000" dirty="0"/>
            <a:t>Sealed sanitary design prevents contamination from foreign substances/bacteria</a:t>
          </a:r>
        </a:p>
      </dgm:t>
    </dgm:pt>
    <dgm:pt modelId="{AF3DF983-C38F-44D4-ABBC-A27903479B9B}" type="parTrans" cxnId="{EBE9A46B-B63D-4242-8141-1967B1D68405}">
      <dgm:prSet/>
      <dgm:spPr/>
      <dgm:t>
        <a:bodyPr/>
        <a:lstStyle/>
        <a:p>
          <a:endParaRPr lang="en-US"/>
        </a:p>
      </dgm:t>
    </dgm:pt>
    <dgm:pt modelId="{8381EDBE-3212-4393-8B65-B19011CCB102}" type="sibTrans" cxnId="{EBE9A46B-B63D-4242-8141-1967B1D68405}">
      <dgm:prSet/>
      <dgm:spPr/>
      <dgm:t>
        <a:bodyPr/>
        <a:lstStyle/>
        <a:p>
          <a:endParaRPr lang="en-US"/>
        </a:p>
      </dgm:t>
    </dgm:pt>
    <dgm:pt modelId="{5A400AB3-260B-4558-ACBC-E917A053D4F9}" type="pres">
      <dgm:prSet presAssocID="{9FADBD76-E769-4EC3-A333-C2694A75576F}" presName="linear" presStyleCnt="0">
        <dgm:presLayoutVars>
          <dgm:animLvl val="lvl"/>
          <dgm:resizeHandles val="exact"/>
        </dgm:presLayoutVars>
      </dgm:prSet>
      <dgm:spPr/>
    </dgm:pt>
    <dgm:pt modelId="{E77481D0-C06B-49B3-955B-6AA4A0EB7D84}" type="pres">
      <dgm:prSet presAssocID="{51F92D60-1251-4B3D-80F3-731F67B5CCE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05B97B6-0C0C-4206-9135-9D45D958C349}" type="pres">
      <dgm:prSet presAssocID="{25075FD3-E97D-4BB6-B1C4-BA9464865269}" presName="spacer" presStyleCnt="0"/>
      <dgm:spPr/>
    </dgm:pt>
    <dgm:pt modelId="{EBC558D6-1E36-4DD4-8730-69EDC53EB151}" type="pres">
      <dgm:prSet presAssocID="{09C13366-F1D5-45E1-A8A4-CBF8814D96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CFDC604-43D0-48DE-B4E3-E44EEAC24D95}" type="pres">
      <dgm:prSet presAssocID="{7F1EE269-D07F-4871-9176-1F6EAA2A94D8}" presName="spacer" presStyleCnt="0"/>
      <dgm:spPr/>
    </dgm:pt>
    <dgm:pt modelId="{1409D240-D92A-4944-B772-9CD8E649B5A6}" type="pres">
      <dgm:prSet presAssocID="{F78CDDC5-B5E3-4652-9244-D3F29607992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B485CD1-40E1-4282-BD2A-2CFDFB2D6A5A}" type="pres">
      <dgm:prSet presAssocID="{CEA6EAEB-0031-4FB4-9328-62B48E966D7A}" presName="spacer" presStyleCnt="0"/>
      <dgm:spPr/>
    </dgm:pt>
    <dgm:pt modelId="{E4B1FFB3-B68F-4DC7-B476-CC31D1ABE653}" type="pres">
      <dgm:prSet presAssocID="{43E90873-FA81-4444-A24A-79679AF4259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23C1197-78F2-40B4-BD60-2EC8ACCF9E98}" type="pres">
      <dgm:prSet presAssocID="{8381EDBE-3212-4393-8B65-B19011CCB102}" presName="spacer" presStyleCnt="0"/>
      <dgm:spPr/>
    </dgm:pt>
    <dgm:pt modelId="{340A4C43-FFBF-4AA8-B8BB-0786C4E9E294}" type="pres">
      <dgm:prSet presAssocID="{D51631E4-D447-45EF-BAD9-660C9535DF1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3B30F05-A8E0-41FD-9EBE-01C7C33E0827}" srcId="{9FADBD76-E769-4EC3-A333-C2694A75576F}" destId="{F78CDDC5-B5E3-4652-9244-D3F296079929}" srcOrd="2" destOrd="0" parTransId="{8A22CB2D-EDF5-47D5-B630-69C698F6C805}" sibTransId="{CEA6EAEB-0031-4FB4-9328-62B48E966D7A}"/>
    <dgm:cxn modelId="{B490A936-F908-4ACE-9126-8E167D412A24}" type="presOf" srcId="{9FADBD76-E769-4EC3-A333-C2694A75576F}" destId="{5A400AB3-260B-4558-ACBC-E917A053D4F9}" srcOrd="0" destOrd="0" presId="urn:microsoft.com/office/officeart/2005/8/layout/vList2"/>
    <dgm:cxn modelId="{A96E5D62-1FEB-45A9-B02A-180E3834204D}" type="presOf" srcId="{D51631E4-D447-45EF-BAD9-660C9535DF19}" destId="{340A4C43-FFBF-4AA8-B8BB-0786C4E9E294}" srcOrd="0" destOrd="0" presId="urn:microsoft.com/office/officeart/2005/8/layout/vList2"/>
    <dgm:cxn modelId="{EBE9A46B-B63D-4242-8141-1967B1D68405}" srcId="{9FADBD76-E769-4EC3-A333-C2694A75576F}" destId="{43E90873-FA81-4444-A24A-79679AF42594}" srcOrd="3" destOrd="0" parTransId="{AF3DF983-C38F-44D4-ABBC-A27903479B9B}" sibTransId="{8381EDBE-3212-4393-8B65-B19011CCB102}"/>
    <dgm:cxn modelId="{24526B73-2FF0-4C57-8117-DF869CC4ACB1}" type="presOf" srcId="{F78CDDC5-B5E3-4652-9244-D3F296079929}" destId="{1409D240-D92A-4944-B772-9CD8E649B5A6}" srcOrd="0" destOrd="0" presId="urn:microsoft.com/office/officeart/2005/8/layout/vList2"/>
    <dgm:cxn modelId="{662A6786-4759-4D30-B095-63E61BC1D8AB}" type="presOf" srcId="{43E90873-FA81-4444-A24A-79679AF42594}" destId="{E4B1FFB3-B68F-4DC7-B476-CC31D1ABE653}" srcOrd="0" destOrd="0" presId="urn:microsoft.com/office/officeart/2005/8/layout/vList2"/>
    <dgm:cxn modelId="{9FB659A1-DACC-4698-AFFE-02CF1B28C32A}" srcId="{9FADBD76-E769-4EC3-A333-C2694A75576F}" destId="{51F92D60-1251-4B3D-80F3-731F67B5CCE6}" srcOrd="0" destOrd="0" parTransId="{949F13B8-BBFC-40B1-AB2D-C6FE6C6EB9D7}" sibTransId="{25075FD3-E97D-4BB6-B1C4-BA9464865269}"/>
    <dgm:cxn modelId="{91D16BAC-6C4A-4B4E-9C15-8FE9ED40E033}" type="presOf" srcId="{09C13366-F1D5-45E1-A8A4-CBF8814D9629}" destId="{EBC558D6-1E36-4DD4-8730-69EDC53EB151}" srcOrd="0" destOrd="0" presId="urn:microsoft.com/office/officeart/2005/8/layout/vList2"/>
    <dgm:cxn modelId="{76F9CBC3-A926-4D37-A2F3-D52F2738F180}" type="presOf" srcId="{51F92D60-1251-4B3D-80F3-731F67B5CCE6}" destId="{E77481D0-C06B-49B3-955B-6AA4A0EB7D84}" srcOrd="0" destOrd="0" presId="urn:microsoft.com/office/officeart/2005/8/layout/vList2"/>
    <dgm:cxn modelId="{9EB88DC9-44EF-4412-B605-6A463C4D93F7}" srcId="{9FADBD76-E769-4EC3-A333-C2694A75576F}" destId="{D51631E4-D447-45EF-BAD9-660C9535DF19}" srcOrd="4" destOrd="0" parTransId="{932E5790-8381-44FD-94D7-7AB1910EDA7A}" sibTransId="{C3DCE2FA-C904-4C9C-A43D-0ADDBC2ED5A8}"/>
    <dgm:cxn modelId="{B7060AE0-6F9E-4A10-A7D0-F23EDC8CE24D}" srcId="{9FADBD76-E769-4EC3-A333-C2694A75576F}" destId="{09C13366-F1D5-45E1-A8A4-CBF8814D9629}" srcOrd="1" destOrd="0" parTransId="{B25213CB-C7D7-49BB-9138-FBE1D80EE87E}" sibTransId="{7F1EE269-D07F-4871-9176-1F6EAA2A94D8}"/>
    <dgm:cxn modelId="{FF630587-5714-4A00-B17E-5FD8CEE82ECB}" type="presParOf" srcId="{5A400AB3-260B-4558-ACBC-E917A053D4F9}" destId="{E77481D0-C06B-49B3-955B-6AA4A0EB7D84}" srcOrd="0" destOrd="0" presId="urn:microsoft.com/office/officeart/2005/8/layout/vList2"/>
    <dgm:cxn modelId="{6C3656BB-7A8B-4EAC-8478-290E37A11EDB}" type="presParOf" srcId="{5A400AB3-260B-4558-ACBC-E917A053D4F9}" destId="{A05B97B6-0C0C-4206-9135-9D45D958C349}" srcOrd="1" destOrd="0" presId="urn:microsoft.com/office/officeart/2005/8/layout/vList2"/>
    <dgm:cxn modelId="{CD8970B7-DFC0-437D-A3C3-2350A713F861}" type="presParOf" srcId="{5A400AB3-260B-4558-ACBC-E917A053D4F9}" destId="{EBC558D6-1E36-4DD4-8730-69EDC53EB151}" srcOrd="2" destOrd="0" presId="urn:microsoft.com/office/officeart/2005/8/layout/vList2"/>
    <dgm:cxn modelId="{C62712B3-FC72-4606-A54A-711735188AFA}" type="presParOf" srcId="{5A400AB3-260B-4558-ACBC-E917A053D4F9}" destId="{0CFDC604-43D0-48DE-B4E3-E44EEAC24D95}" srcOrd="3" destOrd="0" presId="urn:microsoft.com/office/officeart/2005/8/layout/vList2"/>
    <dgm:cxn modelId="{69392BAB-E69A-42A6-BB63-197D7BFDA60E}" type="presParOf" srcId="{5A400AB3-260B-4558-ACBC-E917A053D4F9}" destId="{1409D240-D92A-4944-B772-9CD8E649B5A6}" srcOrd="4" destOrd="0" presId="urn:microsoft.com/office/officeart/2005/8/layout/vList2"/>
    <dgm:cxn modelId="{0A9E5976-C745-45FC-838C-DE2D5C64FF7A}" type="presParOf" srcId="{5A400AB3-260B-4558-ACBC-E917A053D4F9}" destId="{1B485CD1-40E1-4282-BD2A-2CFDFB2D6A5A}" srcOrd="5" destOrd="0" presId="urn:microsoft.com/office/officeart/2005/8/layout/vList2"/>
    <dgm:cxn modelId="{CF366E3E-9866-4970-9525-1B496FDA1D9D}" type="presParOf" srcId="{5A400AB3-260B-4558-ACBC-E917A053D4F9}" destId="{E4B1FFB3-B68F-4DC7-B476-CC31D1ABE653}" srcOrd="6" destOrd="0" presId="urn:microsoft.com/office/officeart/2005/8/layout/vList2"/>
    <dgm:cxn modelId="{197C9FB2-27F9-4796-8202-D8CFF8FD9F7D}" type="presParOf" srcId="{5A400AB3-260B-4558-ACBC-E917A053D4F9}" destId="{C23C1197-78F2-40B4-BD60-2EC8ACCF9E98}" srcOrd="7" destOrd="0" presId="urn:microsoft.com/office/officeart/2005/8/layout/vList2"/>
    <dgm:cxn modelId="{47DD1011-E297-4C98-925F-9D64486571BB}" type="presParOf" srcId="{5A400AB3-260B-4558-ACBC-E917A053D4F9}" destId="{340A4C43-FFBF-4AA8-B8BB-0786C4E9E29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481D0-C06B-49B3-955B-6AA4A0EB7D84}">
      <dsp:nvSpPr>
        <dsp:cNvPr id="0" name=""/>
        <dsp:cNvSpPr/>
      </dsp:nvSpPr>
      <dsp:spPr>
        <a:xfrm>
          <a:off x="0" y="31490"/>
          <a:ext cx="9651510" cy="982799"/>
        </a:xfrm>
        <a:prstGeom prst="roundRect">
          <a:avLst/>
        </a:prstGeom>
        <a:solidFill>
          <a:schemeClr val="tx2">
            <a:lumMod val="2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127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Labor is an issue</a:t>
          </a:r>
        </a:p>
        <a:p>
          <a:pPr marL="1127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Simplified filling process – maintain refill schedule or top off when needed</a:t>
          </a:r>
          <a:endParaRPr lang="en-US" sz="2400" kern="1200" dirty="0"/>
        </a:p>
      </dsp:txBody>
      <dsp:txXfrm>
        <a:off x="47976" y="79466"/>
        <a:ext cx="9555558" cy="886847"/>
      </dsp:txXfrm>
    </dsp:sp>
    <dsp:sp modelId="{EBC558D6-1E36-4DD4-8730-69EDC53EB151}">
      <dsp:nvSpPr>
        <dsp:cNvPr id="0" name=""/>
        <dsp:cNvSpPr/>
      </dsp:nvSpPr>
      <dsp:spPr>
        <a:xfrm>
          <a:off x="0" y="1152530"/>
          <a:ext cx="9651510" cy="982799"/>
        </a:xfrm>
        <a:prstGeom prst="roundRect">
          <a:avLst/>
        </a:prstGeom>
        <a:solidFill>
          <a:schemeClr val="tx2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127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Time is of essence</a:t>
          </a:r>
        </a:p>
        <a:p>
          <a:pPr marL="1127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Eliminates need to remove ADA panels, crawl on floor</a:t>
          </a:r>
        </a:p>
      </dsp:txBody>
      <dsp:txXfrm>
        <a:off x="47976" y="1200506"/>
        <a:ext cx="9555558" cy="886847"/>
      </dsp:txXfrm>
    </dsp:sp>
    <dsp:sp modelId="{1409D240-D92A-4944-B772-9CD8E649B5A6}">
      <dsp:nvSpPr>
        <dsp:cNvPr id="0" name=""/>
        <dsp:cNvSpPr/>
      </dsp:nvSpPr>
      <dsp:spPr>
        <a:xfrm>
          <a:off x="0" y="2273570"/>
          <a:ext cx="9651510" cy="982799"/>
        </a:xfrm>
        <a:prstGeom prst="round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127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Waste is a concern</a:t>
          </a:r>
        </a:p>
        <a:p>
          <a:pPr marL="1127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Top off partially filled cartridges instead of tossing – never throw out product</a:t>
          </a:r>
          <a:endParaRPr lang="en-US" sz="1800" kern="1200" dirty="0"/>
        </a:p>
      </dsp:txBody>
      <dsp:txXfrm>
        <a:off x="47976" y="2321546"/>
        <a:ext cx="9555558" cy="886847"/>
      </dsp:txXfrm>
    </dsp:sp>
    <dsp:sp modelId="{E4B1FFB3-B68F-4DC7-B476-CC31D1ABE653}">
      <dsp:nvSpPr>
        <dsp:cNvPr id="0" name=""/>
        <dsp:cNvSpPr/>
      </dsp:nvSpPr>
      <dsp:spPr>
        <a:xfrm>
          <a:off x="0" y="3394611"/>
          <a:ext cx="9651510" cy="982799"/>
        </a:xfrm>
        <a:prstGeom prst="roundRect">
          <a:avLst/>
        </a:prstGeom>
        <a:solidFill>
          <a:srgbClr val="648DC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127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Potential for contamination</a:t>
          </a:r>
        </a:p>
        <a:p>
          <a:pPr marL="1127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Sealed sanitary design prevents contamination from foreign substances/bacteria</a:t>
          </a:r>
        </a:p>
      </dsp:txBody>
      <dsp:txXfrm>
        <a:off x="47976" y="3442587"/>
        <a:ext cx="9555558" cy="886847"/>
      </dsp:txXfrm>
    </dsp:sp>
    <dsp:sp modelId="{340A4C43-FFBF-4AA8-B8BB-0786C4E9E294}">
      <dsp:nvSpPr>
        <dsp:cNvPr id="0" name=""/>
        <dsp:cNvSpPr/>
      </dsp:nvSpPr>
      <dsp:spPr>
        <a:xfrm>
          <a:off x="0" y="4515651"/>
          <a:ext cx="9651510" cy="982799"/>
        </a:xfrm>
        <a:prstGeom prst="roundRect">
          <a:avLst/>
        </a:prstGeom>
        <a:solidFill>
          <a:schemeClr val="tx2">
            <a:lumMod val="9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127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No hardwiring available</a:t>
          </a:r>
        </a:p>
        <a:p>
          <a:pPr marL="1127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Option for A/C or battery operation</a:t>
          </a:r>
          <a:endParaRPr lang="en-US" sz="2400" kern="1200" dirty="0"/>
        </a:p>
      </dsp:txBody>
      <dsp:txXfrm>
        <a:off x="47976" y="4563627"/>
        <a:ext cx="9555558" cy="886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BA11E-6A20-48E3-82E5-B678B78D7760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A5DEA-AF36-45E8-9B65-D1C6AC7CD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43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A5DEA-AF36-45E8-9B65-D1C6AC7CD36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780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diagram is included in the installation instructions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A5DEA-AF36-45E8-9B65-D1C6AC7CD36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59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92698da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592698dac_0_3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1663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Fillable PDF that should be used as part of a site survey or pre-install walk through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A5DEA-AF36-45E8-9B65-D1C6AC7CD36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331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92698da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592698dac_0_3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066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92698da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592698dac_0_3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4412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92698da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592698dac_0_3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6728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92698da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592698dac_0_3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5816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9445850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94458500_0_1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9445850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94458500_0_1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lvl="1">
              <a:lnSpc>
                <a:spcPts val="102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This was included in the demo kit</a:t>
            </a:r>
          </a:p>
        </p:txBody>
      </p:sp>
    </p:spTree>
    <p:extLst>
      <p:ext uri="{BB962C8B-B14F-4D97-AF65-F5344CB8AC3E}">
        <p14:creationId xmlns:p14="http://schemas.microsoft.com/office/powerpoint/2010/main" val="3521296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9445850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94458500_0_1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Links to the materials and videos we’ve discussed. Scan the QR code for the no touch counter mount page on our website.</a:t>
            </a:r>
          </a:p>
        </p:txBody>
      </p:sp>
    </p:spTree>
    <p:extLst>
      <p:ext uri="{BB962C8B-B14F-4D97-AF65-F5344CB8AC3E}">
        <p14:creationId xmlns:p14="http://schemas.microsoft.com/office/powerpoint/2010/main" val="4143798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92698da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592698dac_0_3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5005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A5DEA-AF36-45E8-9B65-D1C6AC7CD36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29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16dc4b7341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16dc4b7341_0_77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92698da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592698dac_0_3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92698da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592698dac_0_3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8229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92698da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592698dac_0_3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6768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92698da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592698dac_0_3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New formulas from Health Guard have been branded “LUX” to convey the elevated handwashing experience they provide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 three are ECOLOGO certified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WORK ONLY in the NO TOUCH dispenser – refills are NOT interchangeable with the manual counter mount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Reasoning for no antibacterial offering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8030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92698da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592698dac_0_3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3010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92698da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592698dac_0_3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558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to open demo kit and go through the pieces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A5DEA-AF36-45E8-9B65-D1C6AC7CD36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17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noFill/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10800000">
            <a:off x="1872033" y="33985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3"/>
          <p:cNvSpPr/>
          <p:nvPr/>
        </p:nvSpPr>
        <p:spPr>
          <a:xfrm rot="10800000" flipH="1">
            <a:off x="1872033" y="621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Google Shape;17;p3"/>
          <p:cNvSpPr/>
          <p:nvPr/>
        </p:nvSpPr>
        <p:spPr>
          <a:xfrm>
            <a:off x="-7800" y="310633"/>
            <a:ext cx="12207600" cy="43952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" name="Google Shape;18;p3"/>
          <p:cNvSpPr/>
          <p:nvPr/>
        </p:nvSpPr>
        <p:spPr>
          <a:xfrm>
            <a:off x="-7800" y="4705833"/>
            <a:ext cx="12207600" cy="1802800"/>
          </a:xfrm>
          <a:prstGeom prst="rect">
            <a:avLst/>
          </a:prstGeom>
          <a:solidFill>
            <a:srgbClr val="3844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9" name="Google Shape;19;p3"/>
          <p:cNvSpPr/>
          <p:nvPr/>
        </p:nvSpPr>
        <p:spPr>
          <a:xfrm>
            <a:off x="0" y="621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87C5AE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0" name="Google Shape;20;p3"/>
          <p:cNvSpPr/>
          <p:nvPr/>
        </p:nvSpPr>
        <p:spPr>
          <a:xfrm flipH="1">
            <a:off x="0" y="33985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87C5AE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1" name="Google Shape;21;p3"/>
          <p:cNvSpPr/>
          <p:nvPr/>
        </p:nvSpPr>
        <p:spPr>
          <a:xfrm rot="5400000">
            <a:off x="-1933533" y="2228700"/>
            <a:ext cx="6196800" cy="23296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376833" y="2020933"/>
            <a:ext cx="85660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6284433" y="2829267"/>
            <a:ext cx="56584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2"/>
          </p:nvPr>
        </p:nvSpPr>
        <p:spPr>
          <a:xfrm>
            <a:off x="8592067" y="3337733"/>
            <a:ext cx="3350800" cy="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808207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Google Shape;113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20645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8" name="Google Shape;128;p18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Google Shape;129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16188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0553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4" name="Google Shape;134;p20"/>
          <p:cNvSpPr/>
          <p:nvPr/>
        </p:nvSpPr>
        <p:spPr>
          <a:xfrm rot="8689208">
            <a:off x="5026952" y="528945"/>
            <a:ext cx="4437771" cy="761529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5" name="Google Shape;135;p20"/>
          <p:cNvSpPr/>
          <p:nvPr/>
        </p:nvSpPr>
        <p:spPr>
          <a:xfrm rot="8689207">
            <a:off x="3861865" y="1094130"/>
            <a:ext cx="8295128" cy="761529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20"/>
          <p:cNvSpPr/>
          <p:nvPr/>
        </p:nvSpPr>
        <p:spPr>
          <a:xfrm rot="8689207">
            <a:off x="5919265" y="776528"/>
            <a:ext cx="8295128" cy="761529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7" name="Google Shape;137;p20"/>
          <p:cNvSpPr/>
          <p:nvPr/>
        </p:nvSpPr>
        <p:spPr>
          <a:xfrm rot="8689207">
            <a:off x="5385865" y="2320030"/>
            <a:ext cx="8295128" cy="761529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8" name="Google Shape;138;p20"/>
          <p:cNvSpPr/>
          <p:nvPr/>
        </p:nvSpPr>
        <p:spPr>
          <a:xfrm rot="8689207">
            <a:off x="7062265" y="2300530"/>
            <a:ext cx="8295128" cy="761529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9" name="Google Shape;139;p20"/>
          <p:cNvSpPr/>
          <p:nvPr/>
        </p:nvSpPr>
        <p:spPr>
          <a:xfrm rot="8689208">
            <a:off x="9827552" y="2891145"/>
            <a:ext cx="4437771" cy="761529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0" name="Google Shape;140;p20"/>
          <p:cNvSpPr/>
          <p:nvPr/>
        </p:nvSpPr>
        <p:spPr>
          <a:xfrm rot="8778896" flipH="1">
            <a:off x="4049097" y="698703"/>
            <a:ext cx="6345881" cy="9086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1" name="Google Shape;141;p20"/>
          <p:cNvSpPr/>
          <p:nvPr/>
        </p:nvSpPr>
        <p:spPr>
          <a:xfrm rot="8778896" flipH="1">
            <a:off x="3440496" y="-1053898"/>
            <a:ext cx="6345881" cy="9086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2" name="Google Shape;142;p20"/>
          <p:cNvSpPr/>
          <p:nvPr/>
        </p:nvSpPr>
        <p:spPr>
          <a:xfrm rot="8778896" flipH="1">
            <a:off x="6766898" y="2332671"/>
            <a:ext cx="6345881" cy="9086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3" name="Google Shape;143;p20"/>
          <p:cNvSpPr/>
          <p:nvPr/>
        </p:nvSpPr>
        <p:spPr>
          <a:xfrm rot="8778896" flipH="1">
            <a:off x="7478098" y="3975303"/>
            <a:ext cx="6345881" cy="9086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338844" y="4628933"/>
            <a:ext cx="1128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45" name="Google Shape;145;p20"/>
          <p:cNvGrpSpPr/>
          <p:nvPr/>
        </p:nvGrpSpPr>
        <p:grpSpPr>
          <a:xfrm rot="-5400000">
            <a:off x="-218668" y="4964736"/>
            <a:ext cx="866287" cy="92000"/>
            <a:chOff x="684763" y="3506750"/>
            <a:chExt cx="3536825" cy="69000"/>
          </a:xfrm>
        </p:grpSpPr>
        <p:sp>
          <p:nvSpPr>
            <p:cNvPr id="146" name="Google Shape;146;p20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7" name="Google Shape;147;p20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0" name="Google Shape;150;p20"/>
          <p:cNvSpPr txBox="1">
            <a:spLocks noGrp="1"/>
          </p:cNvSpPr>
          <p:nvPr>
            <p:ph type="subTitle" idx="1"/>
          </p:nvPr>
        </p:nvSpPr>
        <p:spPr>
          <a:xfrm>
            <a:off x="338844" y="5290933"/>
            <a:ext cx="11280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5800248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Descriptions">
  <p:cSld name="Icon Description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521533" y="352033"/>
            <a:ext cx="5410800" cy="14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730133" y="1851233"/>
            <a:ext cx="4798000" cy="48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02211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1">
  <p:cSld name="Two Sides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1" name="Google Shape;171;p25"/>
          <p:cNvSpPr/>
          <p:nvPr/>
        </p:nvSpPr>
        <p:spPr>
          <a:xfrm>
            <a:off x="6049633" y="0"/>
            <a:ext cx="6142400" cy="6858000"/>
          </a:xfrm>
          <a:prstGeom prst="rect">
            <a:avLst/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"/>
          </p:nvPr>
        </p:nvSpPr>
        <p:spPr>
          <a:xfrm>
            <a:off x="1003933" y="4667600"/>
            <a:ext cx="4146000" cy="15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9B29D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2"/>
          </p:nvPr>
        </p:nvSpPr>
        <p:spPr>
          <a:xfrm>
            <a:off x="7047833" y="4667600"/>
            <a:ext cx="4146000" cy="15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379675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3">
  <p:cSld name="Two Sides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1" name="Google Shape;161;p23"/>
          <p:cNvSpPr/>
          <p:nvPr/>
        </p:nvSpPr>
        <p:spPr>
          <a:xfrm>
            <a:off x="0" y="0"/>
            <a:ext cx="5038000" cy="6858000"/>
          </a:xfrm>
          <a:prstGeom prst="rect">
            <a:avLst/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494167" y="916000"/>
            <a:ext cx="4784800" cy="23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711100" y="4001500"/>
            <a:ext cx="4110000" cy="9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2291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56" name="Google Shape;256;p36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7" name="Google Shape;257;p36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9" name="Google Shape;259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490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E7B46-42A0-85D7-D6C2-07A4C59BB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1B5BA7-EB94-7438-6561-67A96D14B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FDD6B-C0B6-9101-5246-BEDD7430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A969-4EC3-4282-9CA4-87F82D0DB1C4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653AE-EC85-9A4A-AA3A-E685E21A1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E198E-4EAB-D9A5-9371-B931325B4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647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21DD4-02EA-85EB-B409-504D9654F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1D2C1-B4CB-3C7C-7748-74D05E7F0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72033-DDA8-8D3D-61A1-B42A1CD7B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A969-4EC3-4282-9CA4-87F82D0DB1C4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F773A-4BAD-8342-153E-268421B8A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79C08-ED4C-0E23-12A2-4F481E1E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01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bg>
      <p:bgPr>
        <a:noFill/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872033" y="33985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" name="Google Shape;27;p4"/>
          <p:cNvSpPr/>
          <p:nvPr/>
        </p:nvSpPr>
        <p:spPr>
          <a:xfrm rot="10800000" flipH="1">
            <a:off x="1872033" y="621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Google Shape;29;p4"/>
          <p:cNvSpPr/>
          <p:nvPr/>
        </p:nvSpPr>
        <p:spPr>
          <a:xfrm>
            <a:off x="-7800" y="310633"/>
            <a:ext cx="12207600" cy="43952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" name="Google Shape;30;p4"/>
          <p:cNvSpPr/>
          <p:nvPr/>
        </p:nvSpPr>
        <p:spPr>
          <a:xfrm>
            <a:off x="-7800" y="4705833"/>
            <a:ext cx="12207600" cy="1802800"/>
          </a:xfrm>
          <a:prstGeom prst="rect">
            <a:avLst/>
          </a:prstGeom>
          <a:solidFill>
            <a:srgbClr val="3844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1" name="Google Shape;31;p4"/>
          <p:cNvSpPr/>
          <p:nvPr/>
        </p:nvSpPr>
        <p:spPr>
          <a:xfrm>
            <a:off x="0" y="621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2" name="Google Shape;32;p4"/>
          <p:cNvSpPr/>
          <p:nvPr/>
        </p:nvSpPr>
        <p:spPr>
          <a:xfrm flipH="1">
            <a:off x="0" y="33985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3" name="Google Shape;33;p4"/>
          <p:cNvSpPr/>
          <p:nvPr/>
        </p:nvSpPr>
        <p:spPr>
          <a:xfrm rot="5400000">
            <a:off x="-1933533" y="2228700"/>
            <a:ext cx="6196800" cy="23296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3376833" y="2020933"/>
            <a:ext cx="85660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>
            <a:off x="6284433" y="2829267"/>
            <a:ext cx="56584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2"/>
          </p:nvPr>
        </p:nvSpPr>
        <p:spPr>
          <a:xfrm>
            <a:off x="8592067" y="3337733"/>
            <a:ext cx="3350800" cy="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>
              <a:spcBef>
                <a:spcPts val="2133"/>
              </a:spcBef>
              <a:spcAft>
                <a:spcPts val="2133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718354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preserve="1">
  <p:cSld name="Title slide 1">
    <p:bg>
      <p:bgPr>
        <a:noFill/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10800000">
            <a:off x="1872033" y="33985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5" name="Google Shape;15;p3"/>
          <p:cNvSpPr/>
          <p:nvPr/>
        </p:nvSpPr>
        <p:spPr>
          <a:xfrm rot="10800000" flipH="1">
            <a:off x="1872033" y="621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7" name="Google Shape;17;p3"/>
          <p:cNvSpPr/>
          <p:nvPr/>
        </p:nvSpPr>
        <p:spPr>
          <a:xfrm>
            <a:off x="-7800" y="310633"/>
            <a:ext cx="12207600" cy="43952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8" name="Google Shape;18;p3"/>
          <p:cNvSpPr/>
          <p:nvPr/>
        </p:nvSpPr>
        <p:spPr>
          <a:xfrm>
            <a:off x="-7800" y="4705833"/>
            <a:ext cx="12207600" cy="1802800"/>
          </a:xfrm>
          <a:prstGeom prst="rect">
            <a:avLst/>
          </a:prstGeom>
          <a:solidFill>
            <a:srgbClr val="3844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9" name="Google Shape;19;p3"/>
          <p:cNvSpPr/>
          <p:nvPr/>
        </p:nvSpPr>
        <p:spPr>
          <a:xfrm>
            <a:off x="0" y="621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87C5AE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20" name="Google Shape;20;p3"/>
          <p:cNvSpPr/>
          <p:nvPr/>
        </p:nvSpPr>
        <p:spPr>
          <a:xfrm flipH="1">
            <a:off x="0" y="33985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87C5AE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21" name="Google Shape;21;p3"/>
          <p:cNvSpPr/>
          <p:nvPr/>
        </p:nvSpPr>
        <p:spPr>
          <a:xfrm rot="5400000">
            <a:off x="-1933533" y="2228700"/>
            <a:ext cx="6196800" cy="23296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376833" y="2020933"/>
            <a:ext cx="85660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6284433" y="2829267"/>
            <a:ext cx="56584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2"/>
          </p:nvPr>
        </p:nvSpPr>
        <p:spPr>
          <a:xfrm>
            <a:off x="8592067" y="3337733"/>
            <a:ext cx="3350800" cy="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1805629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 preserve="1">
  <p:cSld name="Title slide 1 1">
    <p:bg>
      <p:bgPr>
        <a:noFill/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872033" y="33985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27" name="Google Shape;27;p4"/>
          <p:cNvSpPr/>
          <p:nvPr/>
        </p:nvSpPr>
        <p:spPr>
          <a:xfrm rot="10800000" flipH="1">
            <a:off x="1872033" y="621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9" name="Google Shape;29;p4"/>
          <p:cNvSpPr/>
          <p:nvPr/>
        </p:nvSpPr>
        <p:spPr>
          <a:xfrm>
            <a:off x="-7800" y="310633"/>
            <a:ext cx="12207600" cy="43952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30" name="Google Shape;30;p4"/>
          <p:cNvSpPr/>
          <p:nvPr/>
        </p:nvSpPr>
        <p:spPr>
          <a:xfrm>
            <a:off x="-7800" y="4705833"/>
            <a:ext cx="12207600" cy="1802800"/>
          </a:xfrm>
          <a:prstGeom prst="rect">
            <a:avLst/>
          </a:prstGeom>
          <a:solidFill>
            <a:srgbClr val="3844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31" name="Google Shape;31;p4"/>
          <p:cNvSpPr/>
          <p:nvPr/>
        </p:nvSpPr>
        <p:spPr>
          <a:xfrm>
            <a:off x="0" y="621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32" name="Google Shape;32;p4"/>
          <p:cNvSpPr/>
          <p:nvPr/>
        </p:nvSpPr>
        <p:spPr>
          <a:xfrm flipH="1">
            <a:off x="0" y="33985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33" name="Google Shape;33;p4"/>
          <p:cNvSpPr/>
          <p:nvPr/>
        </p:nvSpPr>
        <p:spPr>
          <a:xfrm rot="5400000">
            <a:off x="-1933533" y="2228700"/>
            <a:ext cx="6196800" cy="23296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3376833" y="2020933"/>
            <a:ext cx="85660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>
            <a:off x="6284433" y="2829267"/>
            <a:ext cx="56584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2"/>
          </p:nvPr>
        </p:nvSpPr>
        <p:spPr>
          <a:xfrm>
            <a:off x="8592067" y="3337733"/>
            <a:ext cx="3350800" cy="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>
              <a:spcBef>
                <a:spcPts val="2133"/>
              </a:spcBef>
              <a:spcAft>
                <a:spcPts val="2133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448567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 preserve="1">
  <p:cSld name="Title slide 1 1 1">
    <p:bg>
      <p:bgPr>
        <a:noFill/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 rot="10800000" flipH="1">
            <a:off x="1872033" y="621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40" name="Google Shape;40;p5"/>
          <p:cNvSpPr/>
          <p:nvPr/>
        </p:nvSpPr>
        <p:spPr>
          <a:xfrm>
            <a:off x="-7800" y="310633"/>
            <a:ext cx="12207600" cy="43952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41" name="Google Shape;41;p5"/>
          <p:cNvSpPr/>
          <p:nvPr/>
        </p:nvSpPr>
        <p:spPr>
          <a:xfrm>
            <a:off x="0" y="62133"/>
            <a:ext cx="4162400" cy="33364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3478433" y="1004933"/>
            <a:ext cx="85660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6386033" y="1813267"/>
            <a:ext cx="56584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8693667" y="2321733"/>
            <a:ext cx="3350800" cy="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73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" name="Google Shape;45;p5"/>
          <p:cNvSpPr/>
          <p:nvPr/>
        </p:nvSpPr>
        <p:spPr>
          <a:xfrm flipH="1">
            <a:off x="0" y="3398533"/>
            <a:ext cx="4162400" cy="1925200"/>
          </a:xfrm>
          <a:prstGeom prst="parallelogram">
            <a:avLst>
              <a:gd name="adj" fmla="val 96329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46" name="Google Shape;46;p5"/>
          <p:cNvSpPr/>
          <p:nvPr/>
        </p:nvSpPr>
        <p:spPr>
          <a:xfrm rot="5400000">
            <a:off x="-1054533" y="1349700"/>
            <a:ext cx="4438800" cy="2329600"/>
          </a:xfrm>
          <a:prstGeom prst="triangle">
            <a:avLst>
              <a:gd name="adj" fmla="val 69864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</p:spTree>
    <p:extLst>
      <p:ext uri="{BB962C8B-B14F-4D97-AF65-F5344CB8AC3E}">
        <p14:creationId xmlns:p14="http://schemas.microsoft.com/office/powerpoint/2010/main" val="417504027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5642271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>
  <p:cSld name="Section header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9492133" y="0"/>
            <a:ext cx="2700000" cy="6858000"/>
          </a:xfrm>
          <a:prstGeom prst="rect">
            <a:avLst/>
          </a:prstGeom>
          <a:solidFill>
            <a:srgbClr val="85C4AC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52" name="Google Shape;52;p7"/>
          <p:cNvSpPr/>
          <p:nvPr/>
        </p:nvSpPr>
        <p:spPr>
          <a:xfrm>
            <a:off x="0" y="0"/>
            <a:ext cx="2863600" cy="6858000"/>
          </a:xfrm>
          <a:prstGeom prst="rect">
            <a:avLst/>
          </a:prstGeom>
          <a:solidFill>
            <a:srgbClr val="689986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53" name="Google Shape;53;p7"/>
          <p:cNvSpPr/>
          <p:nvPr/>
        </p:nvSpPr>
        <p:spPr>
          <a:xfrm>
            <a:off x="2863600" y="0"/>
            <a:ext cx="3460000" cy="6858000"/>
          </a:xfrm>
          <a:prstGeom prst="rect">
            <a:avLst/>
          </a:prstGeom>
          <a:solidFill>
            <a:srgbClr val="74AB96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54" name="Google Shape;54;p7"/>
          <p:cNvSpPr/>
          <p:nvPr/>
        </p:nvSpPr>
        <p:spPr>
          <a:xfrm>
            <a:off x="6303333" y="0"/>
            <a:ext cx="3188800" cy="6858000"/>
          </a:xfrm>
          <a:prstGeom prst="rect">
            <a:avLst/>
          </a:prstGeom>
          <a:solidFill>
            <a:srgbClr val="7CB8A1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55" name="Google Shape;55;p7"/>
          <p:cNvSpPr/>
          <p:nvPr/>
        </p:nvSpPr>
        <p:spPr>
          <a:xfrm rot="5400000">
            <a:off x="2713500" y="-142867"/>
            <a:ext cx="3190800" cy="8617600"/>
          </a:xfrm>
          <a:prstGeom prst="rect">
            <a:avLst/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56" name="Google Shape;56;p7"/>
          <p:cNvSpPr/>
          <p:nvPr/>
        </p:nvSpPr>
        <p:spPr>
          <a:xfrm rot="5400000">
            <a:off x="7483700" y="3710733"/>
            <a:ext cx="3178400" cy="9104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718700" y="3332667"/>
            <a:ext cx="675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uli"/>
              <a:buNone/>
              <a:defRPr sz="6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1"/>
          </p:nvPr>
        </p:nvSpPr>
        <p:spPr>
          <a:xfrm>
            <a:off x="718700" y="4767667"/>
            <a:ext cx="51044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106084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 preserve="1">
  <p:cSld name="Section header 1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>
            <a:off x="2863600" y="0"/>
            <a:ext cx="3460000" cy="6858000"/>
          </a:xfrm>
          <a:prstGeom prst="rect">
            <a:avLst/>
          </a:prstGeom>
          <a:solidFill>
            <a:srgbClr val="5477A7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62" name="Google Shape;62;p8"/>
          <p:cNvSpPr/>
          <p:nvPr/>
        </p:nvSpPr>
        <p:spPr>
          <a:xfrm>
            <a:off x="0" y="0"/>
            <a:ext cx="2863600" cy="685800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63" name="Google Shape;63;p8"/>
          <p:cNvSpPr/>
          <p:nvPr/>
        </p:nvSpPr>
        <p:spPr>
          <a:xfrm>
            <a:off x="9492133" y="0"/>
            <a:ext cx="2700000" cy="6858000"/>
          </a:xfrm>
          <a:prstGeom prst="rect">
            <a:avLst/>
          </a:prstGeom>
          <a:solidFill>
            <a:srgbClr val="648DC6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64" name="Google Shape;64;p8"/>
          <p:cNvSpPr/>
          <p:nvPr/>
        </p:nvSpPr>
        <p:spPr>
          <a:xfrm>
            <a:off x="6323600" y="0"/>
            <a:ext cx="3168400" cy="6858000"/>
          </a:xfrm>
          <a:prstGeom prst="rect">
            <a:avLst/>
          </a:prstGeom>
          <a:solidFill>
            <a:srgbClr val="5A7FB3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65" name="Google Shape;65;p8"/>
          <p:cNvSpPr/>
          <p:nvPr/>
        </p:nvSpPr>
        <p:spPr>
          <a:xfrm rot="5400000">
            <a:off x="2713500" y="-142867"/>
            <a:ext cx="3190800" cy="8617600"/>
          </a:xfrm>
          <a:prstGeom prst="rect">
            <a:avLst/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718700" y="3332667"/>
            <a:ext cx="675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uli"/>
              <a:buNone/>
              <a:defRPr sz="6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718700" y="4767667"/>
            <a:ext cx="51044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8"/>
          <p:cNvSpPr/>
          <p:nvPr/>
        </p:nvSpPr>
        <p:spPr>
          <a:xfrm rot="5400000">
            <a:off x="7483700" y="3710733"/>
            <a:ext cx="3178400" cy="9104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</p:spTree>
    <p:extLst>
      <p:ext uri="{BB962C8B-B14F-4D97-AF65-F5344CB8AC3E}">
        <p14:creationId xmlns:p14="http://schemas.microsoft.com/office/powerpoint/2010/main" val="22520158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1"/>
          </p:nvPr>
        </p:nvSpPr>
        <p:spPr>
          <a:xfrm>
            <a:off x="493967" y="1797867"/>
            <a:ext cx="1128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grpSp>
        <p:nvGrpSpPr>
          <p:cNvPr id="85" name="Google Shape;85;p10"/>
          <p:cNvGrpSpPr/>
          <p:nvPr/>
        </p:nvGrpSpPr>
        <p:grpSpPr>
          <a:xfrm rot="-5400000">
            <a:off x="-63534" y="929169"/>
            <a:ext cx="866287" cy="92000"/>
            <a:chOff x="684763" y="3506750"/>
            <a:chExt cx="3536825" cy="69000"/>
          </a:xfrm>
        </p:grpSpPr>
        <p:sp>
          <p:nvSpPr>
            <p:cNvPr id="86" name="Google Shape;86;p10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dirty="0"/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dirty="0"/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dirty="0"/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dirty="0"/>
            </a:p>
          </p:txBody>
        </p:sp>
      </p:grpSp>
      <p:sp>
        <p:nvSpPr>
          <p:cNvPr id="90" name="Google Shape;90;p10"/>
          <p:cNvSpPr txBox="1">
            <a:spLocks noGrp="1"/>
          </p:cNvSpPr>
          <p:nvPr>
            <p:ph type="subTitle" idx="2"/>
          </p:nvPr>
        </p:nvSpPr>
        <p:spPr>
          <a:xfrm>
            <a:off x="493977" y="1255367"/>
            <a:ext cx="11280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462390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preserve="1">
  <p:cSld name="Title and body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1"/>
          </p:nvPr>
        </p:nvSpPr>
        <p:spPr>
          <a:xfrm>
            <a:off x="493967" y="1797867"/>
            <a:ext cx="5188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grpSp>
        <p:nvGrpSpPr>
          <p:cNvPr id="95" name="Google Shape;95;p11"/>
          <p:cNvGrpSpPr/>
          <p:nvPr/>
        </p:nvGrpSpPr>
        <p:grpSpPr>
          <a:xfrm rot="-5400000">
            <a:off x="-63534" y="929169"/>
            <a:ext cx="866287" cy="92000"/>
            <a:chOff x="684763" y="3506750"/>
            <a:chExt cx="3536825" cy="69000"/>
          </a:xfrm>
        </p:grpSpPr>
        <p:sp>
          <p:nvSpPr>
            <p:cNvPr id="96" name="Google Shape;96;p11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dirty="0"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dirty="0"/>
            </a:p>
          </p:txBody>
        </p:sp>
        <p:sp>
          <p:nvSpPr>
            <p:cNvPr id="98" name="Google Shape;98;p11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dirty="0"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dirty="0"/>
            </a:p>
          </p:txBody>
        </p:sp>
      </p:grpSp>
      <p:sp>
        <p:nvSpPr>
          <p:cNvPr id="100" name="Google Shape;100;p11"/>
          <p:cNvSpPr txBox="1">
            <a:spLocks noGrp="1"/>
          </p:cNvSpPr>
          <p:nvPr>
            <p:ph type="subTitle" idx="2"/>
          </p:nvPr>
        </p:nvSpPr>
        <p:spPr>
          <a:xfrm>
            <a:off x="493977" y="1255367"/>
            <a:ext cx="11280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3"/>
          </p:nvPr>
        </p:nvSpPr>
        <p:spPr>
          <a:xfrm>
            <a:off x="6108200" y="1797867"/>
            <a:ext cx="5188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92881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Google Shape;105;p12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7951645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9451813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30521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Google Shape;113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7539861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76270380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Google Shape;125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3589484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8" name="Google Shape;128;p18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Google Shape;129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9769347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7825991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preserve="1">
  <p:cSld name="Blank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34" name="Google Shape;134;p20"/>
          <p:cNvSpPr/>
          <p:nvPr/>
        </p:nvSpPr>
        <p:spPr>
          <a:xfrm rot="8689208">
            <a:off x="5026952" y="528945"/>
            <a:ext cx="4437771" cy="761529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35" name="Google Shape;135;p20"/>
          <p:cNvSpPr/>
          <p:nvPr/>
        </p:nvSpPr>
        <p:spPr>
          <a:xfrm rot="8689207">
            <a:off x="3861865" y="1094130"/>
            <a:ext cx="8295128" cy="761529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36" name="Google Shape;136;p20"/>
          <p:cNvSpPr/>
          <p:nvPr/>
        </p:nvSpPr>
        <p:spPr>
          <a:xfrm rot="8689207">
            <a:off x="5919265" y="776528"/>
            <a:ext cx="8295128" cy="761529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37" name="Google Shape;137;p20"/>
          <p:cNvSpPr/>
          <p:nvPr/>
        </p:nvSpPr>
        <p:spPr>
          <a:xfrm rot="8689207">
            <a:off x="5385865" y="2320030"/>
            <a:ext cx="8295128" cy="761529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38" name="Google Shape;138;p20"/>
          <p:cNvSpPr/>
          <p:nvPr/>
        </p:nvSpPr>
        <p:spPr>
          <a:xfrm rot="8689207">
            <a:off x="7062265" y="2300530"/>
            <a:ext cx="8295128" cy="761529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39" name="Google Shape;139;p20"/>
          <p:cNvSpPr/>
          <p:nvPr/>
        </p:nvSpPr>
        <p:spPr>
          <a:xfrm rot="8689208">
            <a:off x="9827552" y="2891145"/>
            <a:ext cx="4437771" cy="761529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40" name="Google Shape;140;p20"/>
          <p:cNvSpPr/>
          <p:nvPr/>
        </p:nvSpPr>
        <p:spPr>
          <a:xfrm rot="8778896" flipH="1">
            <a:off x="4049097" y="698703"/>
            <a:ext cx="6345881" cy="9086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41" name="Google Shape;141;p20"/>
          <p:cNvSpPr/>
          <p:nvPr/>
        </p:nvSpPr>
        <p:spPr>
          <a:xfrm rot="8778896" flipH="1">
            <a:off x="3440496" y="-1053898"/>
            <a:ext cx="6345881" cy="9086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42" name="Google Shape;142;p20"/>
          <p:cNvSpPr/>
          <p:nvPr/>
        </p:nvSpPr>
        <p:spPr>
          <a:xfrm rot="8778896" flipH="1">
            <a:off x="6766898" y="2332671"/>
            <a:ext cx="6345881" cy="9086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43" name="Google Shape;143;p20"/>
          <p:cNvSpPr/>
          <p:nvPr/>
        </p:nvSpPr>
        <p:spPr>
          <a:xfrm rot="8778896" flipH="1">
            <a:off x="7478098" y="3975303"/>
            <a:ext cx="6345881" cy="9086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338844" y="4628933"/>
            <a:ext cx="1128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45" name="Google Shape;145;p20"/>
          <p:cNvGrpSpPr/>
          <p:nvPr/>
        </p:nvGrpSpPr>
        <p:grpSpPr>
          <a:xfrm rot="-5400000">
            <a:off x="-218668" y="4964736"/>
            <a:ext cx="866287" cy="92000"/>
            <a:chOff x="684763" y="3506750"/>
            <a:chExt cx="3536825" cy="69000"/>
          </a:xfrm>
        </p:grpSpPr>
        <p:sp>
          <p:nvSpPr>
            <p:cNvPr id="146" name="Google Shape;146;p20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dirty="0"/>
            </a:p>
          </p:txBody>
        </p:sp>
        <p:sp>
          <p:nvSpPr>
            <p:cNvPr id="147" name="Google Shape;147;p20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dirty="0"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dirty="0"/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dirty="0"/>
            </a:p>
          </p:txBody>
        </p:sp>
      </p:grpSp>
      <p:sp>
        <p:nvSpPr>
          <p:cNvPr id="150" name="Google Shape;150;p20"/>
          <p:cNvSpPr txBox="1">
            <a:spLocks noGrp="1"/>
          </p:cNvSpPr>
          <p:nvPr>
            <p:ph type="subTitle" idx="1"/>
          </p:nvPr>
        </p:nvSpPr>
        <p:spPr>
          <a:xfrm>
            <a:off x="338844" y="5290933"/>
            <a:ext cx="11280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971209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Descriptions" preserve="1">
  <p:cSld name="Icon Description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521533" y="352033"/>
            <a:ext cx="5410800" cy="14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730133" y="1851233"/>
            <a:ext cx="4798000" cy="48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23992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" preserve="1">
  <p:cSld name="Two Side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57" name="Google Shape;157;p22"/>
          <p:cNvSpPr/>
          <p:nvPr/>
        </p:nvSpPr>
        <p:spPr>
          <a:xfrm>
            <a:off x="0" y="0"/>
            <a:ext cx="5038000" cy="6858000"/>
          </a:xfrm>
          <a:prstGeom prst="rect">
            <a:avLst/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494167" y="916000"/>
            <a:ext cx="4784800" cy="23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025061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2" preserve="1">
  <p:cSld name="Two Side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66" name="Google Shape;166;p24"/>
          <p:cNvSpPr/>
          <p:nvPr/>
        </p:nvSpPr>
        <p:spPr>
          <a:xfrm>
            <a:off x="6049633" y="0"/>
            <a:ext cx="6142400" cy="6858000"/>
          </a:xfrm>
          <a:prstGeom prst="rect">
            <a:avLst/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67" name="Google Shape;167;p24"/>
          <p:cNvSpPr txBox="1">
            <a:spLocks noGrp="1"/>
          </p:cNvSpPr>
          <p:nvPr>
            <p:ph type="subTitle" idx="1"/>
          </p:nvPr>
        </p:nvSpPr>
        <p:spPr>
          <a:xfrm>
            <a:off x="1003933" y="4667600"/>
            <a:ext cx="4146000" cy="15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E85B9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2"/>
          </p:nvPr>
        </p:nvSpPr>
        <p:spPr>
          <a:xfrm>
            <a:off x="7047833" y="4667600"/>
            <a:ext cx="4146000" cy="15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8891686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1" preserve="1">
  <p:cSld name="Two Sides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71" name="Google Shape;171;p25"/>
          <p:cNvSpPr/>
          <p:nvPr/>
        </p:nvSpPr>
        <p:spPr>
          <a:xfrm>
            <a:off x="6049633" y="0"/>
            <a:ext cx="6142400" cy="6858000"/>
          </a:xfrm>
          <a:prstGeom prst="rect">
            <a:avLst/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"/>
          </p:nvPr>
        </p:nvSpPr>
        <p:spPr>
          <a:xfrm>
            <a:off x="1003933" y="4667600"/>
            <a:ext cx="4146000" cy="15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9B29D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2"/>
          </p:nvPr>
        </p:nvSpPr>
        <p:spPr>
          <a:xfrm>
            <a:off x="7047833" y="4667600"/>
            <a:ext cx="4146000" cy="15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27288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9492133" y="0"/>
            <a:ext cx="2700000" cy="6858000"/>
          </a:xfrm>
          <a:prstGeom prst="rect">
            <a:avLst/>
          </a:prstGeom>
          <a:solidFill>
            <a:srgbClr val="85C4AC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2" name="Google Shape;52;p7"/>
          <p:cNvSpPr/>
          <p:nvPr/>
        </p:nvSpPr>
        <p:spPr>
          <a:xfrm>
            <a:off x="0" y="0"/>
            <a:ext cx="2863600" cy="6858000"/>
          </a:xfrm>
          <a:prstGeom prst="rect">
            <a:avLst/>
          </a:prstGeom>
          <a:solidFill>
            <a:srgbClr val="689986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3" name="Google Shape;53;p7"/>
          <p:cNvSpPr/>
          <p:nvPr/>
        </p:nvSpPr>
        <p:spPr>
          <a:xfrm>
            <a:off x="2863600" y="0"/>
            <a:ext cx="3460000" cy="6858000"/>
          </a:xfrm>
          <a:prstGeom prst="rect">
            <a:avLst/>
          </a:prstGeom>
          <a:solidFill>
            <a:srgbClr val="74AB96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4" name="Google Shape;54;p7"/>
          <p:cNvSpPr/>
          <p:nvPr/>
        </p:nvSpPr>
        <p:spPr>
          <a:xfrm>
            <a:off x="6303333" y="0"/>
            <a:ext cx="3188800" cy="6858000"/>
          </a:xfrm>
          <a:prstGeom prst="rect">
            <a:avLst/>
          </a:prstGeom>
          <a:solidFill>
            <a:srgbClr val="7CB8A1">
              <a:alpha val="8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5" name="Google Shape;55;p7"/>
          <p:cNvSpPr/>
          <p:nvPr/>
        </p:nvSpPr>
        <p:spPr>
          <a:xfrm rot="5400000">
            <a:off x="2713500" y="-142867"/>
            <a:ext cx="3190800" cy="8617600"/>
          </a:xfrm>
          <a:prstGeom prst="rect">
            <a:avLst/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6" name="Google Shape;56;p7"/>
          <p:cNvSpPr/>
          <p:nvPr/>
        </p:nvSpPr>
        <p:spPr>
          <a:xfrm rot="5400000">
            <a:off x="7483700" y="3710733"/>
            <a:ext cx="3178400" cy="9104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718700" y="3332667"/>
            <a:ext cx="675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uli"/>
              <a:buNone/>
              <a:defRPr sz="6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1"/>
          </p:nvPr>
        </p:nvSpPr>
        <p:spPr>
          <a:xfrm>
            <a:off x="718700" y="4767667"/>
            <a:ext cx="51044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667206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3" preserve="1">
  <p:cSld name="Two Sides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61" name="Google Shape;161;p23"/>
          <p:cNvSpPr/>
          <p:nvPr/>
        </p:nvSpPr>
        <p:spPr>
          <a:xfrm>
            <a:off x="0" y="0"/>
            <a:ext cx="5038000" cy="6858000"/>
          </a:xfrm>
          <a:prstGeom prst="rect">
            <a:avLst/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494167" y="916000"/>
            <a:ext cx="4784800" cy="23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711100" y="4001500"/>
            <a:ext cx="4110000" cy="9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0930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52DB-649C-4BE4-A045-FD6C61E5E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69892-68E8-4F52-AE19-4E9D44B9F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63406-CB7C-4A8C-BD89-A81910C93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34BEB-8300-4444-9C6A-34A632F04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C4259-6F14-4982-8FF9-F8A568C9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82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2EC9A-2DB0-4FF0-A248-409BC98C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FD7E6-CA58-41A4-AE71-78212932C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BD60C-EFB3-4908-99F5-31E06069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EA571-B9FF-47CA-B3F0-C88AF19D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8EDED-097D-4FFB-83DA-DFB09731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40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C083B-2DE3-4946-8104-D8EFF9F1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00557-1538-4184-B3AF-1218015F4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4252-9F6A-4159-BDE3-313CEC02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48138-B2A6-43E7-B120-CD3D442F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40797-5716-47EC-8B9D-9FC497EC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89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4416-13B4-4606-B23E-4C1CEBEF6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21AB7-6939-413C-8EC4-C57AED3C8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44651-06D6-4430-9E85-77175384B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65F6C-D5B8-4D2C-BE1D-B0A7E85A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47528-CB1D-40D3-A064-1A96C7C7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1B7FD-C7AE-433A-AC7F-8AC10F6D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4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C428-B6E9-4864-AD73-4C04937F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4616-2F93-4392-899B-B3C47FEC2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67539-E5F6-4EC0-8134-9379103EB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1C1BB-9D97-40E7-8368-CECC60A78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B6971-8427-4E5D-B6D5-D45F8A4EB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24E96-8699-4203-AA85-4087AB8A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B6DFCC-573B-40BD-8DD3-34FE5A47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0CE7DA-8E6B-44F8-8CFC-D837AD52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97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C0220-82A0-4E86-99B2-BCA96AA9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7E51B-6298-4683-8398-92B17C58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F0D67-9830-494B-87AB-3106FB02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99382-47D8-4A19-B7FE-04E00D44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36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29D37-6870-4793-B2A1-49FCA03A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B6A5D-3FCB-4914-8638-A753C354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FA6C4-4289-44E2-8552-34B1663F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87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AF4F-1DF5-44ED-8E7A-D75E42A2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2677A-B593-4C4A-9171-196090CC1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7EEE2-38B7-4120-B5BF-7EADB926F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FBA0B-3E33-4BC5-B2D9-8D2B018F4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8DCF6-05D6-4F60-9D64-50B6E2A3E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EB1ED-9FCF-457D-A8A8-4365C022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0578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75482-D8DE-445A-AEB1-79E52AE7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5330AD-3E16-4CFB-8BD4-A21019353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051EA-C026-4FE9-ABBA-8D4B07FA0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F6256-C7D0-4AD1-82CC-BE6B74E3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7EDA0-A9B3-44CA-85C4-FF1CCD15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82EF7-94C4-4B6D-A266-B40E3C0E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00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 header 1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>
            <a:off x="2863600" y="0"/>
            <a:ext cx="3460000" cy="6858000"/>
          </a:xfrm>
          <a:prstGeom prst="rect">
            <a:avLst/>
          </a:prstGeom>
          <a:solidFill>
            <a:srgbClr val="5477A7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" name="Google Shape;62;p8"/>
          <p:cNvSpPr/>
          <p:nvPr/>
        </p:nvSpPr>
        <p:spPr>
          <a:xfrm>
            <a:off x="0" y="0"/>
            <a:ext cx="2863600" cy="685800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3" name="Google Shape;63;p8"/>
          <p:cNvSpPr/>
          <p:nvPr/>
        </p:nvSpPr>
        <p:spPr>
          <a:xfrm>
            <a:off x="9492133" y="0"/>
            <a:ext cx="2700000" cy="6858000"/>
          </a:xfrm>
          <a:prstGeom prst="rect">
            <a:avLst/>
          </a:prstGeom>
          <a:solidFill>
            <a:srgbClr val="648DC6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4" name="Google Shape;64;p8"/>
          <p:cNvSpPr/>
          <p:nvPr/>
        </p:nvSpPr>
        <p:spPr>
          <a:xfrm>
            <a:off x="6323600" y="0"/>
            <a:ext cx="3168400" cy="6858000"/>
          </a:xfrm>
          <a:prstGeom prst="rect">
            <a:avLst/>
          </a:prstGeom>
          <a:solidFill>
            <a:srgbClr val="5A7FB3">
              <a:alpha val="80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5" name="Google Shape;65;p8"/>
          <p:cNvSpPr/>
          <p:nvPr/>
        </p:nvSpPr>
        <p:spPr>
          <a:xfrm rot="5400000">
            <a:off x="2713500" y="-142867"/>
            <a:ext cx="3190800" cy="8617600"/>
          </a:xfrm>
          <a:prstGeom prst="rect">
            <a:avLst/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718700" y="3332667"/>
            <a:ext cx="675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uli"/>
              <a:buNone/>
              <a:defRPr sz="6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718700" y="4767667"/>
            <a:ext cx="51044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8"/>
          <p:cNvSpPr/>
          <p:nvPr/>
        </p:nvSpPr>
        <p:spPr>
          <a:xfrm rot="5400000">
            <a:off x="7483700" y="3710733"/>
            <a:ext cx="3178400" cy="9104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11301958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AF25-5146-4ABE-AE89-3E1A964C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15A71-171A-4261-A726-D50EDDFD1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10B52-3DEE-4BED-9168-0E3BAB3E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42A8-0D5A-492C-8759-E4296893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994B-1D58-4BE9-9DBE-3E4B71C0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27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42F78-2BA1-4249-AB24-76E82E1F5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CEE8F-276D-4112-AAB4-6912A3737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17BD0-F36F-4BEB-AD76-C7396482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BD5AD-418E-427F-9727-A97858FD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4066-89C1-4904-909F-49CB2862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7622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52DB-649C-4BE4-A045-FD6C61E5E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69892-68E8-4F52-AE19-4E9D44B9F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63406-CB7C-4A8C-BD89-A81910C93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34BEB-8300-4444-9C6A-34A632F04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C4259-6F14-4982-8FF9-F8A568C9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652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2EC9A-2DB0-4FF0-A248-409BC98C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FD7E6-CA58-41A4-AE71-78212932C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BD60C-EFB3-4908-99F5-31E06069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EA571-B9FF-47CA-B3F0-C88AF19D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8EDED-097D-4FFB-83DA-DFB09731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02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C083B-2DE3-4946-8104-D8EFF9F1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00557-1538-4184-B3AF-1218015F4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4252-9F6A-4159-BDE3-313CEC02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48138-B2A6-43E7-B120-CD3D442F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40797-5716-47EC-8B9D-9FC497EC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55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4416-13B4-4606-B23E-4C1CEBEF6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21AB7-6939-413C-8EC4-C57AED3C8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44651-06D6-4430-9E85-77175384B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65F6C-D5B8-4D2C-BE1D-B0A7E85A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47528-CB1D-40D3-A064-1A96C7C7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1B7FD-C7AE-433A-AC7F-8AC10F6D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113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C428-B6E9-4864-AD73-4C04937F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4616-2F93-4392-899B-B3C47FEC2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67539-E5F6-4EC0-8134-9379103EB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1C1BB-9D97-40E7-8368-CECC60A78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B6971-8427-4E5D-B6D5-D45F8A4EB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24E96-8699-4203-AA85-4087AB8A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B6DFCC-573B-40BD-8DD3-34FE5A47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0CE7DA-8E6B-44F8-8CFC-D837AD52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674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C0220-82A0-4E86-99B2-BCA96AA9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7E51B-6298-4683-8398-92B17C58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F0D67-9830-494B-87AB-3106FB02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99382-47D8-4A19-B7FE-04E00D44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784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29D37-6870-4793-B2A1-49FCA03A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B6A5D-3FCB-4914-8638-A753C354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FA6C4-4289-44E2-8552-34B1663F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073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AF4F-1DF5-44ED-8E7A-D75E42A2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2677A-B593-4C4A-9171-196090CC1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7EEE2-38B7-4120-B5BF-7EADB926F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FBA0B-3E33-4BC5-B2D9-8D2B018F4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8DCF6-05D6-4F60-9D64-50B6E2A3E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EB1ED-9FCF-457D-A8A8-4365C022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40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1"/>
          </p:nvPr>
        </p:nvSpPr>
        <p:spPr>
          <a:xfrm>
            <a:off x="493967" y="1797867"/>
            <a:ext cx="1128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5" name="Google Shape;85;p10"/>
          <p:cNvGrpSpPr/>
          <p:nvPr/>
        </p:nvGrpSpPr>
        <p:grpSpPr>
          <a:xfrm rot="-5400000">
            <a:off x="-63534" y="929169"/>
            <a:ext cx="866287" cy="92000"/>
            <a:chOff x="684763" y="3506750"/>
            <a:chExt cx="3536825" cy="69000"/>
          </a:xfrm>
        </p:grpSpPr>
        <p:sp>
          <p:nvSpPr>
            <p:cNvPr id="86" name="Google Shape;86;p10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90" name="Google Shape;90;p10"/>
          <p:cNvSpPr txBox="1">
            <a:spLocks noGrp="1"/>
          </p:cNvSpPr>
          <p:nvPr>
            <p:ph type="subTitle" idx="2"/>
          </p:nvPr>
        </p:nvSpPr>
        <p:spPr>
          <a:xfrm>
            <a:off x="493977" y="1255367"/>
            <a:ext cx="11280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313031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75482-D8DE-445A-AEB1-79E52AE7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5330AD-3E16-4CFB-8BD4-A21019353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051EA-C026-4FE9-ABBA-8D4B07FA0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F6256-C7D0-4AD1-82CC-BE6B74E3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7EDA0-A9B3-44CA-85C4-FF1CCD15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82EF7-94C4-4B6D-A266-B40E3C0E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792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AF25-5146-4ABE-AE89-3E1A964C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15A71-171A-4261-A726-D50EDDFD1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10B52-3DEE-4BED-9168-0E3BAB3E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42A8-0D5A-492C-8759-E4296893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994B-1D58-4BE9-9DBE-3E4B71C0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6054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42F78-2BA1-4249-AB24-76E82E1F5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CEE8F-276D-4112-AAB4-6912A3737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17BD0-F36F-4BEB-AD76-C7396482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BD5AD-418E-427F-9727-A97858FD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4066-89C1-4904-909F-49CB2862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6940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52DB-649C-4BE4-A045-FD6C61E5E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69892-68E8-4F52-AE19-4E9D44B9F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63406-CB7C-4A8C-BD89-A81910C93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34BEB-8300-4444-9C6A-34A632F04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C4259-6F14-4982-8FF9-F8A568C9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610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2EC9A-2DB0-4FF0-A248-409BC98C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FD7E6-CA58-41A4-AE71-78212932C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BD60C-EFB3-4908-99F5-31E06069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EA571-B9FF-47CA-B3F0-C88AF19D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8EDED-097D-4FFB-83DA-DFB09731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892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C083B-2DE3-4946-8104-D8EFF9F1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00557-1538-4184-B3AF-1218015F4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4252-9F6A-4159-BDE3-313CEC02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48138-B2A6-43E7-B120-CD3D442F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40797-5716-47EC-8B9D-9FC497EC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521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4416-13B4-4606-B23E-4C1CEBEF6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21AB7-6939-413C-8EC4-C57AED3C8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44651-06D6-4430-9E85-77175384B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65F6C-D5B8-4D2C-BE1D-B0A7E85A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47528-CB1D-40D3-A064-1A96C7C7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1B7FD-C7AE-433A-AC7F-8AC10F6D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054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C428-B6E9-4864-AD73-4C04937F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4616-2F93-4392-899B-B3C47FEC2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67539-E5F6-4EC0-8134-9379103EB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1C1BB-9D97-40E7-8368-CECC60A78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B6971-8427-4E5D-B6D5-D45F8A4EB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24E96-8699-4203-AA85-4087AB8A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B6DFCC-573B-40BD-8DD3-34FE5A47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0CE7DA-8E6B-44F8-8CFC-D837AD52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148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C0220-82A0-4E86-99B2-BCA96AA9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7E51B-6298-4683-8398-92B17C58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F0D67-9830-494B-87AB-3106FB02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99382-47D8-4A19-B7FE-04E00D44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939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29D37-6870-4793-B2A1-49FCA03A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B6A5D-3FCB-4914-8638-A753C354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FA6C4-4289-44E2-8552-34B1663F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1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1"/>
          </p:nvPr>
        </p:nvSpPr>
        <p:spPr>
          <a:xfrm>
            <a:off x="493967" y="1797867"/>
            <a:ext cx="5188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5" name="Google Shape;95;p11"/>
          <p:cNvGrpSpPr/>
          <p:nvPr/>
        </p:nvGrpSpPr>
        <p:grpSpPr>
          <a:xfrm rot="-5400000">
            <a:off x="-63534" y="929169"/>
            <a:ext cx="866287" cy="92000"/>
            <a:chOff x="684763" y="3506750"/>
            <a:chExt cx="3536825" cy="69000"/>
          </a:xfrm>
        </p:grpSpPr>
        <p:sp>
          <p:nvSpPr>
            <p:cNvPr id="96" name="Google Shape;96;p11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0" name="Google Shape;100;p11"/>
          <p:cNvSpPr txBox="1">
            <a:spLocks noGrp="1"/>
          </p:cNvSpPr>
          <p:nvPr>
            <p:ph type="subTitle" idx="2"/>
          </p:nvPr>
        </p:nvSpPr>
        <p:spPr>
          <a:xfrm>
            <a:off x="493977" y="1255367"/>
            <a:ext cx="11280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3"/>
          </p:nvPr>
        </p:nvSpPr>
        <p:spPr>
          <a:xfrm>
            <a:off x="6108200" y="1797867"/>
            <a:ext cx="5188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24263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AF4F-1DF5-44ED-8E7A-D75E42A2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2677A-B593-4C4A-9171-196090CC1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7EEE2-38B7-4120-B5BF-7EADB926F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FBA0B-3E33-4BC5-B2D9-8D2B018F4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8DCF6-05D6-4F60-9D64-50B6E2A3E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EB1ED-9FCF-457D-A8A8-4365C022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364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75482-D8DE-445A-AEB1-79E52AE7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5330AD-3E16-4CFB-8BD4-A21019353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051EA-C026-4FE9-ABBA-8D4B07FA0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F6256-C7D0-4AD1-82CC-BE6B74E3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7EDA0-A9B3-44CA-85C4-FF1CCD15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82EF7-94C4-4B6D-A266-B40E3C0E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732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AF25-5146-4ABE-AE89-3E1A964C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15A71-171A-4261-A726-D50EDDFD1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10B52-3DEE-4BED-9168-0E3BAB3E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42A8-0D5A-492C-8759-E4296893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994B-1D58-4BE9-9DBE-3E4B71C0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3352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42F78-2BA1-4249-AB24-76E82E1F5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CEE8F-276D-4112-AAB4-6912A3737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17BD0-F36F-4BEB-AD76-C7396482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BD5AD-418E-427F-9727-A97858FD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4066-89C1-4904-909F-49CB2862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93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Google Shape;105;p12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603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631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7625BF99-B0DB-4B26-832F-31B55ECDE9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264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transition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129322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913AC8-BE8B-4AAC-9E60-F4AF260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EC632-7499-4903-AA88-2381605DA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8B745-11F0-4EF0-B0D2-6B61A2E7F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90794-D415-40ED-B6F3-118FEB4E5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4AE64-7334-4488-80DE-2CA928B83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27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913AC8-BE8B-4AAC-9E60-F4AF260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EC632-7499-4903-AA88-2381605DA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8B745-11F0-4EF0-B0D2-6B61A2E7F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90794-D415-40ED-B6F3-118FEB4E5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4AE64-7334-4488-80DE-2CA928B83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3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913AC8-BE8B-4AAC-9E60-F4AF260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EC632-7499-4903-AA88-2381605DA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8B745-11F0-4EF0-B0D2-6B61A2E7F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CF19D-F5F0-499A-A03C-22E2EA2A31CD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90794-D415-40ED-B6F3-118FEB4E5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4AE64-7334-4488-80DE-2CA928B83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65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s://www.kutol.com/wp-content/uploads/2023/10/NTCM_Presale-Site-Survey.1023-fillable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vsEdOV-5cQ?feature=oembed" TargetMode="Externa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8Te5dHYUc0k?feature=oembed" TargetMode="Externa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8IJ0WHLRh0?feature=oembed" TargetMode="Externa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kutol.com/wp-content/uploads/2023/09/TOPFILL-No-Touch-Counter-Mount-Flyer_0923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kutol.com/wp-content/uploads/2023/09/TOPFILL-Counter-Mount-NT-and-Manual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tol.com/wp-content/uploads/2023/09/NTCM-DISPENSER-BENEFITS-FLYER-Final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tol.com/wp-content/uploads/2023/09/NTCM_Q-A-Flyer.0923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8Te5dHYUc0k" TargetMode="External"/><Relationship Id="rId13" Type="http://schemas.openxmlformats.org/officeDocument/2006/relationships/hyperlink" Target="https://www.kutol.com/wp-content/uploads/2023/09/NTCM_Q-A-Flyer.0923.pdf" TargetMode="External"/><Relationship Id="rId3" Type="http://schemas.openxmlformats.org/officeDocument/2006/relationships/hyperlink" Target="https://www.kutol.com/products-page/no-touch-counter-mount/" TargetMode="External"/><Relationship Id="rId7" Type="http://schemas.openxmlformats.org/officeDocument/2006/relationships/hyperlink" Target="https://youtu.be/y8IJ0WHLRh0?si=6LQw0oSsxbJ_qC-M" TargetMode="External"/><Relationship Id="rId12" Type="http://schemas.openxmlformats.org/officeDocument/2006/relationships/hyperlink" Target="https://www.kutol.com/wp-content/uploads/2023/09/NTCM-DISPENSER-BENEFITS-FLYER-Final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IvsEdOV-5cQ" TargetMode="External"/><Relationship Id="rId11" Type="http://schemas.openxmlformats.org/officeDocument/2006/relationships/hyperlink" Target="https://www.kutol.com/wp-content/uploads/2023/09/TOPFILL-Counter-Mount-NT-and-Manual.pdf" TargetMode="External"/><Relationship Id="rId5" Type="http://schemas.openxmlformats.org/officeDocument/2006/relationships/hyperlink" Target="https://youtu.be/W9nOxNEsGLg" TargetMode="External"/><Relationship Id="rId15" Type="http://schemas.openxmlformats.org/officeDocument/2006/relationships/image" Target="../media/image56.jpg"/><Relationship Id="rId10" Type="http://schemas.openxmlformats.org/officeDocument/2006/relationships/hyperlink" Target="https://www.kutol.com/wp-content/uploads/2023/04/LIT-NTCMDS.No-Touch-Counter-Mount-Flyer_0223E.pdf" TargetMode="External"/><Relationship Id="rId4" Type="http://schemas.openxmlformats.org/officeDocument/2006/relationships/hyperlink" Target="https://youtube.com/playlist?list=PL4Zf9UAGwwxaV-WtekMTbXYEcwJOWyOhF&amp;si=0TUVUQiBLUnRPz0L" TargetMode="External"/><Relationship Id="rId9" Type="http://schemas.openxmlformats.org/officeDocument/2006/relationships/hyperlink" Target="https://www.kutol.com/wp-content/uploads/2023/09/TOPFILL-No-Touch-Counter-Mount-Flyer_0923.pdf" TargetMode="External"/><Relationship Id="rId14" Type="http://schemas.openxmlformats.org/officeDocument/2006/relationships/hyperlink" Target="https://www.kutol.com/wp-content/uploads/2023/10/NTCM_Presale-Site-Survey.1023-fillable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ssashowplanner.com/8_0/explore/products.cfm?sortfield=dateinserted_t&amp;sortdirection=desc&amp;classification=3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9nOxNEsGLg?feature=oembed" TargetMode="Externa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plumbing fixture, tap, indoor&#10;&#10;Description automatically generated">
            <a:extLst>
              <a:ext uri="{FF2B5EF4-FFF2-40B4-BE49-F238E27FC236}">
                <a16:creationId xmlns:a16="http://schemas.microsoft.com/office/drawing/2014/main" id="{1A728631-2266-2DEB-56C7-543547A2B2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t="18752" r="2778" b="1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00BE1-323D-080F-7815-C7062F75EB0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191795" y="5449836"/>
            <a:ext cx="5889625" cy="1331912"/>
          </a:xfrm>
        </p:spPr>
        <p:txBody>
          <a:bodyPr lIns="0" tIns="0" rIns="0" bIns="0"/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TOPFILL™ No Touch Counter Mount</a:t>
            </a:r>
          </a:p>
        </p:txBody>
      </p:sp>
      <p:pic>
        <p:nvPicPr>
          <p:cNvPr id="4" name="Picture 3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34F966A9-81ED-0395-0C3E-433017A7E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30" y="5860870"/>
            <a:ext cx="1447527" cy="8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740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54042-1960-F57F-6969-6240C3ACD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+mj-lt"/>
              </a:rPr>
              <a:t>Packaging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16B9EC-3F82-ED73-0118-81ABCDE387CD}"/>
              </a:ext>
            </a:extLst>
          </p:cNvPr>
          <p:cNvGrpSpPr/>
          <p:nvPr/>
        </p:nvGrpSpPr>
        <p:grpSpPr>
          <a:xfrm>
            <a:off x="112269" y="1624535"/>
            <a:ext cx="5982796" cy="4523362"/>
            <a:chOff x="233178" y="1595336"/>
            <a:chExt cx="5982796" cy="45233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BFF323-5623-9CFA-D0F2-62ACF82AE2F9}"/>
                </a:ext>
              </a:extLst>
            </p:cNvPr>
            <p:cNvSpPr/>
            <p:nvPr/>
          </p:nvSpPr>
          <p:spPr>
            <a:xfrm>
              <a:off x="233178" y="1595336"/>
              <a:ext cx="5982796" cy="4523362"/>
            </a:xfrm>
            <a:prstGeom prst="rect">
              <a:avLst/>
            </a:prstGeom>
            <a:solidFill>
              <a:srgbClr val="648DC6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A box with a box of electrical components&#10;&#10;Description automatically generated">
              <a:extLst>
                <a:ext uri="{FF2B5EF4-FFF2-40B4-BE49-F238E27FC236}">
                  <a16:creationId xmlns:a16="http://schemas.microsoft.com/office/drawing/2014/main" id="{D0323C2E-70EC-39F9-9B38-6A32D92BC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1714938"/>
              <a:ext cx="5730240" cy="429768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C753242-ABC4-CD2F-DEEE-8F1858B22324}"/>
              </a:ext>
            </a:extLst>
          </p:cNvPr>
          <p:cNvGrpSpPr/>
          <p:nvPr/>
        </p:nvGrpSpPr>
        <p:grpSpPr>
          <a:xfrm>
            <a:off x="6246736" y="1624535"/>
            <a:ext cx="5825288" cy="4523362"/>
            <a:chOff x="6429982" y="2422187"/>
            <a:chExt cx="5612861" cy="42996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A457B1-A760-7103-5426-2865D60208F1}"/>
                </a:ext>
              </a:extLst>
            </p:cNvPr>
            <p:cNvSpPr/>
            <p:nvPr/>
          </p:nvSpPr>
          <p:spPr>
            <a:xfrm>
              <a:off x="6429982" y="2422187"/>
              <a:ext cx="5612861" cy="4299625"/>
            </a:xfrm>
            <a:prstGeom prst="rect">
              <a:avLst/>
            </a:prstGeom>
            <a:solidFill>
              <a:srgbClr val="648DC6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box with a box full of tools&#10;&#10;Description automatically generated">
              <a:extLst>
                <a:ext uri="{FF2B5EF4-FFF2-40B4-BE49-F238E27FC236}">
                  <a16:creationId xmlns:a16="http://schemas.microsoft.com/office/drawing/2014/main" id="{63CC9ECB-80BA-E599-1555-2953A93C8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350" y="2542903"/>
              <a:ext cx="5424472" cy="4068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70021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54042-1960-F57F-6969-6240C3ACD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+mj-lt"/>
              </a:rPr>
              <a:t>Demo Kit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FAC80B-71FE-6B70-27A0-8DED642B3A14}"/>
              </a:ext>
            </a:extLst>
          </p:cNvPr>
          <p:cNvGrpSpPr/>
          <p:nvPr/>
        </p:nvGrpSpPr>
        <p:grpSpPr>
          <a:xfrm>
            <a:off x="7580553" y="129778"/>
            <a:ext cx="3877628" cy="3341451"/>
            <a:chOff x="7558391" y="87549"/>
            <a:chExt cx="3877628" cy="334145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FA296F-8187-743F-8ED1-1C4804466426}"/>
                </a:ext>
              </a:extLst>
            </p:cNvPr>
            <p:cNvSpPr/>
            <p:nvPr/>
          </p:nvSpPr>
          <p:spPr>
            <a:xfrm>
              <a:off x="7558391" y="87549"/>
              <a:ext cx="3877628" cy="3341451"/>
            </a:xfrm>
            <a:prstGeom prst="rect">
              <a:avLst/>
            </a:prstGeom>
            <a:solidFill>
              <a:srgbClr val="648DC6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864EF9-3B20-8B4A-8625-F501FD212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54" r="3601"/>
            <a:stretch/>
          </p:blipFill>
          <p:spPr>
            <a:xfrm>
              <a:off x="7627211" y="155969"/>
              <a:ext cx="3745400" cy="322439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E3FBF9-E33B-6DD9-6D26-2129AD55833F}"/>
              </a:ext>
            </a:extLst>
          </p:cNvPr>
          <p:cNvGrpSpPr/>
          <p:nvPr/>
        </p:nvGrpSpPr>
        <p:grpSpPr>
          <a:xfrm>
            <a:off x="7305472" y="3557331"/>
            <a:ext cx="4433081" cy="3170891"/>
            <a:chOff x="7305472" y="3531140"/>
            <a:chExt cx="4433081" cy="31708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59274C-77A5-2466-D51F-2C1968073EA9}"/>
                </a:ext>
              </a:extLst>
            </p:cNvPr>
            <p:cNvSpPr/>
            <p:nvPr/>
          </p:nvSpPr>
          <p:spPr>
            <a:xfrm>
              <a:off x="7305472" y="3531140"/>
              <a:ext cx="4433081" cy="3170891"/>
            </a:xfrm>
            <a:prstGeom prst="rect">
              <a:avLst/>
            </a:prstGeom>
            <a:solidFill>
              <a:srgbClr val="648DC6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691413-CAEA-088C-B386-A12392587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894" y="3609704"/>
              <a:ext cx="4270947" cy="303241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249114-C284-500F-F669-8874AC40A79B}"/>
              </a:ext>
            </a:extLst>
          </p:cNvPr>
          <p:cNvGrpSpPr/>
          <p:nvPr/>
        </p:nvGrpSpPr>
        <p:grpSpPr>
          <a:xfrm>
            <a:off x="453447" y="1853056"/>
            <a:ext cx="6245156" cy="4046791"/>
            <a:chOff x="175099" y="2217842"/>
            <a:chExt cx="6245156" cy="40467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1C802D-83AA-6782-D03D-D8420F081621}"/>
                </a:ext>
              </a:extLst>
            </p:cNvPr>
            <p:cNvSpPr/>
            <p:nvPr/>
          </p:nvSpPr>
          <p:spPr>
            <a:xfrm>
              <a:off x="175099" y="2217842"/>
              <a:ext cx="6245156" cy="4046791"/>
            </a:xfrm>
            <a:prstGeom prst="rect">
              <a:avLst/>
            </a:prstGeom>
            <a:solidFill>
              <a:srgbClr val="648DC6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D356110-5787-514F-4085-DD689FE8F8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" t="6177" b="3328"/>
            <a:stretch/>
          </p:blipFill>
          <p:spPr bwMode="auto">
            <a:xfrm>
              <a:off x="477633" y="2545950"/>
              <a:ext cx="5640087" cy="3390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543176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8D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3AFEF-CFF7-A9DA-47D2-2CD97101B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43" y="361793"/>
            <a:ext cx="11360800" cy="763600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Specs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16A88D-11F9-3E19-0714-D421EB5C8938}"/>
              </a:ext>
            </a:extLst>
          </p:cNvPr>
          <p:cNvSpPr/>
          <p:nvPr/>
        </p:nvSpPr>
        <p:spPr>
          <a:xfrm>
            <a:off x="468575" y="1693835"/>
            <a:ext cx="5570570" cy="3854898"/>
          </a:xfrm>
          <a:prstGeom prst="rect">
            <a:avLst/>
          </a:prstGeom>
          <a:solidFill>
            <a:schemeClr val="bg1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4CCD9-DD36-82F4-F076-271E63723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01" y="1824866"/>
            <a:ext cx="5354113" cy="3592836"/>
          </a:xfrm>
        </p:spPr>
        <p:txBody>
          <a:bodyPr lIns="0" tIns="0" rIns="0" bIns="0"/>
          <a:lstStyle/>
          <a:p>
            <a:pPr marL="228600" indent="-228600">
              <a:lnSpc>
                <a:spcPct val="100000"/>
              </a:lnSpc>
              <a:spcAft>
                <a:spcPts val="1800"/>
              </a:spcAft>
              <a:buClr>
                <a:srgbClr val="4E6E9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4E6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.6 mL of LUX, high foaming soap per hand wash</a:t>
            </a:r>
          </a:p>
          <a:p>
            <a:pPr marL="228600" indent="-228600">
              <a:lnSpc>
                <a:spcPct val="100000"/>
              </a:lnSpc>
              <a:spcAft>
                <a:spcPts val="1800"/>
              </a:spcAft>
              <a:buClr>
                <a:srgbClr val="4E6E9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4E6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1200 mL refill bags = 2,000 hand washes</a:t>
            </a:r>
          </a:p>
          <a:p>
            <a:pPr marL="228600" indent="-228600">
              <a:lnSpc>
                <a:spcPct val="100000"/>
              </a:lnSpc>
              <a:spcAft>
                <a:spcPts val="1800"/>
              </a:spcAft>
              <a:buClr>
                <a:srgbClr val="4E6E9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4E6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1500 mL canister capacity</a:t>
            </a:r>
          </a:p>
          <a:p>
            <a:pPr marL="228600" indent="-228600">
              <a:lnSpc>
                <a:spcPct val="100000"/>
              </a:lnSpc>
              <a:spcAft>
                <a:spcPts val="1800"/>
              </a:spcAft>
              <a:buClr>
                <a:srgbClr val="4E6E9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4E6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D cell batteries = at least 40,000 hand washes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CF2E4B-CC13-FF45-092E-3073E4D635AD}"/>
              </a:ext>
            </a:extLst>
          </p:cNvPr>
          <p:cNvCxnSpPr>
            <a:cxnSpLocks/>
          </p:cNvCxnSpPr>
          <p:nvPr/>
        </p:nvCxnSpPr>
        <p:spPr>
          <a:xfrm>
            <a:off x="6373403" y="1256424"/>
            <a:ext cx="0" cy="472972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C311112-0A4E-D27C-638B-5E7976AB3B3E}"/>
              </a:ext>
            </a:extLst>
          </p:cNvPr>
          <p:cNvGrpSpPr/>
          <p:nvPr/>
        </p:nvGrpSpPr>
        <p:grpSpPr>
          <a:xfrm>
            <a:off x="6705605" y="76200"/>
            <a:ext cx="5135087" cy="6705600"/>
            <a:chOff x="6648455" y="76200"/>
            <a:chExt cx="5135087" cy="6705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AD8B13-875E-590F-D0AE-806BC67CA4DD}"/>
                </a:ext>
              </a:extLst>
            </p:cNvPr>
            <p:cNvSpPr/>
            <p:nvPr/>
          </p:nvSpPr>
          <p:spPr>
            <a:xfrm>
              <a:off x="6648455" y="76200"/>
              <a:ext cx="5135087" cy="67056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black, darkness, screenshot, black and white&#10;&#10;Description automatically generated">
              <a:extLst>
                <a:ext uri="{FF2B5EF4-FFF2-40B4-BE49-F238E27FC236}">
                  <a16:creationId xmlns:a16="http://schemas.microsoft.com/office/drawing/2014/main" id="{709E5B58-A367-84F3-BE4B-3C1D5D231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" t="1998" r="3874" b="27405"/>
            <a:stretch/>
          </p:blipFill>
          <p:spPr>
            <a:xfrm>
              <a:off x="6700675" y="166145"/>
              <a:ext cx="3673632" cy="65447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C4A47A-65F0-003A-8D78-E04B51537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451" t="74868" r="18019"/>
            <a:stretch/>
          </p:blipFill>
          <p:spPr>
            <a:xfrm>
              <a:off x="9922082" y="3825196"/>
              <a:ext cx="1801343" cy="1723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252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493976" y="593367"/>
            <a:ext cx="1154867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400" b="1" dirty="0">
                <a:latin typeface="+mj-lt"/>
              </a:rPr>
              <a:t>Pre-Install Considerations and Spacing Requirements</a:t>
            </a:r>
            <a:endParaRPr sz="3400" b="1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0790E8-33DB-429A-37EA-DDE70F9EA807}"/>
              </a:ext>
            </a:extLst>
          </p:cNvPr>
          <p:cNvSpPr/>
          <p:nvPr/>
        </p:nvSpPr>
        <p:spPr>
          <a:xfrm>
            <a:off x="493976" y="1525366"/>
            <a:ext cx="6830368" cy="4902866"/>
          </a:xfrm>
          <a:prstGeom prst="rect">
            <a:avLst/>
          </a:prstGeom>
          <a:solidFill>
            <a:srgbClr val="648DC6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9B52D-62D7-624D-B053-30269623AB89}"/>
              </a:ext>
            </a:extLst>
          </p:cNvPr>
          <p:cNvSpPr txBox="1"/>
          <p:nvPr/>
        </p:nvSpPr>
        <p:spPr>
          <a:xfrm>
            <a:off x="604611" y="1651868"/>
            <a:ext cx="6720057" cy="468846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57200" indent="-457200"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 walkthrough</a:t>
            </a:r>
          </a:p>
          <a:p>
            <a:pPr marL="457200" indent="-457200"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(facility) locations</a:t>
            </a:r>
          </a:p>
          <a:p>
            <a:pPr marL="457200" indent="-457200"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sinks</a:t>
            </a:r>
          </a:p>
          <a:p>
            <a:pPr marL="457200" indent="-457200"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Verify spacing requirements</a:t>
            </a:r>
          </a:p>
          <a:p>
            <a:pPr marL="804863" lvl="4" indent="-342900">
              <a:spcAft>
                <a:spcPts val="8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Dispenser hole 2”-3” from sink, 1” in diameter</a:t>
            </a:r>
          </a:p>
          <a:p>
            <a:pPr marL="804863" lvl="4" indent="-342900">
              <a:spcAft>
                <a:spcPts val="8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Countertop thickness 2” or less</a:t>
            </a:r>
          </a:p>
          <a:p>
            <a:pPr marL="804863" lvl="4" indent="-342900">
              <a:spcAft>
                <a:spcPts val="8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sink clearance: 7” radial, 15” long</a:t>
            </a:r>
          </a:p>
          <a:p>
            <a:pPr marL="457200" indent="-457200"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Installer review installation instructions/video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C02DAC-9891-B063-AB14-1603CFF59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55"/>
          <a:stretch/>
        </p:blipFill>
        <p:spPr>
          <a:xfrm>
            <a:off x="7579804" y="1356967"/>
            <a:ext cx="4270447" cy="2783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813E33-7D46-371F-5F62-535B1F30D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299" y="4178980"/>
            <a:ext cx="4174952" cy="254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008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lowchart: Document 5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648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475B25-D8C6-743D-A6CB-20B6EEB36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9"/>
          <a:stretch/>
        </p:blipFill>
        <p:spPr>
          <a:xfrm>
            <a:off x="5303520" y="175172"/>
            <a:ext cx="4781455" cy="624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A498B8-D73E-46F8-AE6D-3E68CB2028F1}"/>
              </a:ext>
            </a:extLst>
          </p:cNvPr>
          <p:cNvSpPr txBox="1"/>
          <p:nvPr/>
        </p:nvSpPr>
        <p:spPr>
          <a:xfrm>
            <a:off x="896112" y="667512"/>
            <a:ext cx="2871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Pre-Install Checklist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2F7F47-0A3E-A4DF-8262-A9C3FD9DB8A1}"/>
              </a:ext>
            </a:extLst>
          </p:cNvPr>
          <p:cNvSpPr txBox="1"/>
          <p:nvPr/>
        </p:nvSpPr>
        <p:spPr>
          <a:xfrm>
            <a:off x="403287" y="6544328"/>
            <a:ext cx="67280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E6F9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https://www.kutol.com/wp-content/uploads/2023/10/NTCM_Presale-Site-Survey.1023-fillable.pdf</a:t>
            </a:r>
            <a:endParaRPr lang="en-US" sz="1200" dirty="0">
              <a:solidFill>
                <a:srgbClr val="4E6F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26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</a:rPr>
              <a:t>Installation Instructions</a:t>
            </a:r>
            <a:endParaRPr sz="4000" b="1" dirty="0"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FB4361-8C2D-27D2-89C3-723624A51FF0}"/>
              </a:ext>
            </a:extLst>
          </p:cNvPr>
          <p:cNvGrpSpPr/>
          <p:nvPr/>
        </p:nvGrpSpPr>
        <p:grpSpPr>
          <a:xfrm>
            <a:off x="700466" y="1437239"/>
            <a:ext cx="5583602" cy="4185347"/>
            <a:chOff x="700466" y="1437239"/>
            <a:chExt cx="5583602" cy="41853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239DED6-3385-3802-EB76-B97C95D5D485}"/>
                </a:ext>
              </a:extLst>
            </p:cNvPr>
            <p:cNvSpPr/>
            <p:nvPr/>
          </p:nvSpPr>
          <p:spPr>
            <a:xfrm>
              <a:off x="700466" y="1437239"/>
              <a:ext cx="5583602" cy="4185347"/>
            </a:xfrm>
            <a:prstGeom prst="rect">
              <a:avLst/>
            </a:prstGeom>
            <a:solidFill>
              <a:srgbClr val="648DC6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A close up of a machine&#10;&#10;Description automatically generated">
              <a:extLst>
                <a:ext uri="{FF2B5EF4-FFF2-40B4-BE49-F238E27FC236}">
                  <a16:creationId xmlns:a16="http://schemas.microsoft.com/office/drawing/2014/main" id="{52737C36-6D1E-7F4E-C117-334136C46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22" y="1601404"/>
              <a:ext cx="5142689" cy="385701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BC8B00B-0794-9810-2323-C04BE45E41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620"/>
          <a:stretch/>
        </p:blipFill>
        <p:spPr>
          <a:xfrm>
            <a:off x="7161375" y="128625"/>
            <a:ext cx="4330159" cy="5402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3F56B-1109-EED2-37CA-48C159340851}"/>
              </a:ext>
            </a:extLst>
          </p:cNvPr>
          <p:cNvSpPr txBox="1"/>
          <p:nvPr/>
        </p:nvSpPr>
        <p:spPr>
          <a:xfrm>
            <a:off x="493977" y="5799890"/>
            <a:ext cx="1128000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400" b="1" cap="small" spc="-100" dirty="0">
                <a:solidFill>
                  <a:srgbClr val="595959"/>
                </a:solidFill>
              </a:rPr>
              <a:t>Following the installation instructions is critical to the successful function of the dispenser.</a:t>
            </a:r>
          </a:p>
        </p:txBody>
      </p:sp>
    </p:spTree>
    <p:extLst>
      <p:ext uri="{BB962C8B-B14F-4D97-AF65-F5344CB8AC3E}">
        <p14:creationId xmlns:p14="http://schemas.microsoft.com/office/powerpoint/2010/main" val="102081983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</a:rPr>
              <a:t>Installation Video</a:t>
            </a:r>
            <a:endParaRPr sz="4000" b="1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9E00B-B48A-AB45-5384-BA9FF55AA032}"/>
              </a:ext>
            </a:extLst>
          </p:cNvPr>
          <p:cNvSpPr/>
          <p:nvPr/>
        </p:nvSpPr>
        <p:spPr>
          <a:xfrm>
            <a:off x="1752600" y="1433146"/>
            <a:ext cx="8715375" cy="5158154"/>
          </a:xfrm>
          <a:prstGeom prst="rect">
            <a:avLst/>
          </a:prstGeom>
          <a:solidFill>
            <a:srgbClr val="648DC6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FBCFDFA-AD18-3BCB-897D-810660E69A6E}"/>
              </a:ext>
            </a:extLst>
          </p:cNvPr>
          <p:cNvSpPr/>
          <p:nvPr/>
        </p:nvSpPr>
        <p:spPr>
          <a:xfrm rot="10800000">
            <a:off x="10363200" y="0"/>
            <a:ext cx="1828800" cy="1828800"/>
          </a:xfrm>
          <a:prstGeom prst="triangle">
            <a:avLst>
              <a:gd name="adj" fmla="val 1"/>
            </a:avLst>
          </a:prstGeom>
          <a:noFill/>
          <a:ln w="57150"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2BD11EE-8AB6-6424-14AB-C47FFFF802AC}"/>
              </a:ext>
            </a:extLst>
          </p:cNvPr>
          <p:cNvSpPr/>
          <p:nvPr/>
        </p:nvSpPr>
        <p:spPr>
          <a:xfrm rot="16200000">
            <a:off x="10363200" y="5029200"/>
            <a:ext cx="1828800" cy="1828800"/>
          </a:xfrm>
          <a:prstGeom prst="triangle">
            <a:avLst>
              <a:gd name="adj" fmla="val 1"/>
            </a:avLst>
          </a:prstGeom>
          <a:noFill/>
          <a:ln w="57150"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70F8F39-19AF-CCF8-1774-23221E2279D9}"/>
              </a:ext>
            </a:extLst>
          </p:cNvPr>
          <p:cNvSpPr/>
          <p:nvPr/>
        </p:nvSpPr>
        <p:spPr>
          <a:xfrm>
            <a:off x="0" y="5029199"/>
            <a:ext cx="1828800" cy="1828800"/>
          </a:xfrm>
          <a:prstGeom prst="triangle">
            <a:avLst>
              <a:gd name="adj" fmla="val 1"/>
            </a:avLst>
          </a:prstGeom>
          <a:noFill/>
          <a:ln w="57150"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Online Media 10">
            <a:hlinkClick r:id="" action="ppaction://media"/>
            <a:extLst>
              <a:ext uri="{FF2B5EF4-FFF2-40B4-BE49-F238E27FC236}">
                <a16:creationId xmlns:a16="http://schemas.microsoft.com/office/drawing/2014/main" id="{990E265D-96BB-21DC-6A0E-E5E6C14898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6089" y="1695186"/>
            <a:ext cx="8208395" cy="463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68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54042-1960-F57F-6969-6240C3ACD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+mj-lt"/>
              </a:rPr>
              <a:t>Installation – Alternate Parts</a:t>
            </a:r>
          </a:p>
        </p:txBody>
      </p:sp>
      <p:pic>
        <p:nvPicPr>
          <p:cNvPr id="5" name="Picture 4" descr="A bag of seal and a seal kit&#10;&#10;Description automatically generated with medium confidence">
            <a:extLst>
              <a:ext uri="{FF2B5EF4-FFF2-40B4-BE49-F238E27FC236}">
                <a16:creationId xmlns:a16="http://schemas.microsoft.com/office/drawing/2014/main" id="{D847B0EB-1267-D09E-AC87-327221972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t="7399" r="13663" b="8259"/>
          <a:stretch/>
        </p:blipFill>
        <p:spPr>
          <a:xfrm>
            <a:off x="363348" y="1759129"/>
            <a:ext cx="4441372" cy="41919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9E7D7B-BD49-B224-1A21-AF55CC92E1FB}"/>
              </a:ext>
            </a:extLst>
          </p:cNvPr>
          <p:cNvSpPr/>
          <p:nvPr/>
        </p:nvSpPr>
        <p:spPr>
          <a:xfrm>
            <a:off x="5248857" y="1759129"/>
            <a:ext cx="6525120" cy="4191993"/>
          </a:xfrm>
          <a:prstGeom prst="rect">
            <a:avLst/>
          </a:prstGeom>
          <a:solidFill>
            <a:srgbClr val="648DC6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DD35F5-EE78-95A4-2548-EE61A14DB94E}"/>
              </a:ext>
            </a:extLst>
          </p:cNvPr>
          <p:cNvSpPr txBox="1"/>
          <p:nvPr/>
        </p:nvSpPr>
        <p:spPr>
          <a:xfrm>
            <a:off x="5382493" y="2139270"/>
            <a:ext cx="6335671" cy="34317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</a:pP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use in specific scenarios:</a:t>
            </a:r>
          </a:p>
          <a:p>
            <a:pPr marL="461963" indent="-2349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Tight area under sink</a:t>
            </a:r>
          </a:p>
          <a:p>
            <a:pPr marL="461963" indent="-2349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Raised sink bowl</a:t>
            </a:r>
          </a:p>
          <a:p>
            <a:pPr marL="461963" indent="-2349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 countertop</a:t>
            </a:r>
          </a:p>
          <a:p>
            <a:pPr marL="461963" indent="-2349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combo of the above</a:t>
            </a:r>
          </a:p>
        </p:txBody>
      </p:sp>
    </p:spTree>
    <p:extLst>
      <p:ext uri="{BB962C8B-B14F-4D97-AF65-F5344CB8AC3E}">
        <p14:creationId xmlns:p14="http://schemas.microsoft.com/office/powerpoint/2010/main" val="194583557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</a:rPr>
              <a:t>Alternate Parts Video</a:t>
            </a:r>
            <a:endParaRPr sz="4000" b="1" dirty="0">
              <a:latin typeface="+mj-lt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7AD4E95-E4AA-7924-5E90-C3C1C7F640AD}"/>
              </a:ext>
            </a:extLst>
          </p:cNvPr>
          <p:cNvSpPr/>
          <p:nvPr/>
        </p:nvSpPr>
        <p:spPr>
          <a:xfrm rot="10800000">
            <a:off x="10363200" y="0"/>
            <a:ext cx="1828800" cy="1828800"/>
          </a:xfrm>
          <a:prstGeom prst="triangle">
            <a:avLst>
              <a:gd name="adj" fmla="val 1"/>
            </a:avLst>
          </a:prstGeom>
          <a:noFill/>
          <a:ln w="57150"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E55B4668-E248-D5A6-1FC2-BDC91519795D}"/>
              </a:ext>
            </a:extLst>
          </p:cNvPr>
          <p:cNvSpPr/>
          <p:nvPr/>
        </p:nvSpPr>
        <p:spPr>
          <a:xfrm>
            <a:off x="0" y="5029199"/>
            <a:ext cx="1828800" cy="1828800"/>
          </a:xfrm>
          <a:prstGeom prst="triangle">
            <a:avLst>
              <a:gd name="adj" fmla="val 1"/>
            </a:avLst>
          </a:prstGeom>
          <a:noFill/>
          <a:ln w="57150"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DA19BDB-AE02-00D7-E39A-91CCDBEA101A}"/>
              </a:ext>
            </a:extLst>
          </p:cNvPr>
          <p:cNvSpPr/>
          <p:nvPr/>
        </p:nvSpPr>
        <p:spPr>
          <a:xfrm rot="16200000">
            <a:off x="10363200" y="5029200"/>
            <a:ext cx="1828800" cy="1828800"/>
          </a:xfrm>
          <a:prstGeom prst="triangle">
            <a:avLst>
              <a:gd name="adj" fmla="val 1"/>
            </a:avLst>
          </a:prstGeom>
          <a:noFill/>
          <a:ln w="57150"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EBC9BC-6F8B-9CD9-BE06-E1E3633C0BE1}"/>
              </a:ext>
            </a:extLst>
          </p:cNvPr>
          <p:cNvSpPr/>
          <p:nvPr/>
        </p:nvSpPr>
        <p:spPr>
          <a:xfrm>
            <a:off x="2237362" y="1434791"/>
            <a:ext cx="7707815" cy="5218931"/>
          </a:xfrm>
          <a:prstGeom prst="rect">
            <a:avLst/>
          </a:prstGeom>
          <a:solidFill>
            <a:srgbClr val="648DC6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9A558EAF-0933-D0CA-D44A-B0D52CCE6E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4940" y="1618163"/>
            <a:ext cx="7229856" cy="482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79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</a:rPr>
              <a:t>Refilling Video</a:t>
            </a:r>
            <a:endParaRPr sz="4000" b="1" dirty="0">
              <a:latin typeface="+mj-lt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7AD4E95-E4AA-7924-5E90-C3C1C7F640AD}"/>
              </a:ext>
            </a:extLst>
          </p:cNvPr>
          <p:cNvSpPr/>
          <p:nvPr/>
        </p:nvSpPr>
        <p:spPr>
          <a:xfrm rot="10800000">
            <a:off x="10363200" y="0"/>
            <a:ext cx="1828800" cy="1828800"/>
          </a:xfrm>
          <a:prstGeom prst="triangle">
            <a:avLst>
              <a:gd name="adj" fmla="val 1"/>
            </a:avLst>
          </a:prstGeom>
          <a:noFill/>
          <a:ln w="57150"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E55B4668-E248-D5A6-1FC2-BDC91519795D}"/>
              </a:ext>
            </a:extLst>
          </p:cNvPr>
          <p:cNvSpPr/>
          <p:nvPr/>
        </p:nvSpPr>
        <p:spPr>
          <a:xfrm>
            <a:off x="0" y="5029199"/>
            <a:ext cx="1828800" cy="1828800"/>
          </a:xfrm>
          <a:prstGeom prst="triangle">
            <a:avLst>
              <a:gd name="adj" fmla="val 1"/>
            </a:avLst>
          </a:prstGeom>
          <a:noFill/>
          <a:ln w="57150"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DA19BDB-AE02-00D7-E39A-91CCDBEA101A}"/>
              </a:ext>
            </a:extLst>
          </p:cNvPr>
          <p:cNvSpPr/>
          <p:nvPr/>
        </p:nvSpPr>
        <p:spPr>
          <a:xfrm rot="16200000">
            <a:off x="10363200" y="5029200"/>
            <a:ext cx="1828800" cy="1828800"/>
          </a:xfrm>
          <a:prstGeom prst="triangle">
            <a:avLst>
              <a:gd name="adj" fmla="val 1"/>
            </a:avLst>
          </a:prstGeom>
          <a:noFill/>
          <a:ln w="57150"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EBC9BC-6F8B-9CD9-BE06-E1E3633C0BE1}"/>
              </a:ext>
            </a:extLst>
          </p:cNvPr>
          <p:cNvSpPr/>
          <p:nvPr/>
        </p:nvSpPr>
        <p:spPr>
          <a:xfrm>
            <a:off x="1400175" y="1428750"/>
            <a:ext cx="9382125" cy="4914899"/>
          </a:xfrm>
          <a:prstGeom prst="rect">
            <a:avLst/>
          </a:prstGeom>
          <a:solidFill>
            <a:srgbClr val="648DC6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Online Media 10">
            <a:hlinkClick r:id="" action="ppaction://media"/>
            <a:extLst>
              <a:ext uri="{FF2B5EF4-FFF2-40B4-BE49-F238E27FC236}">
                <a16:creationId xmlns:a16="http://schemas.microsoft.com/office/drawing/2014/main" id="{3A452230-5237-793E-C49B-98D7F5F73E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3063" y="1776411"/>
            <a:ext cx="8676347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48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buClrTx/>
              <a:defRPr/>
            </a:pP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1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2B92540-C125-420B-BA84-ACAD6EB3FF4D}"/>
              </a:ext>
            </a:extLst>
          </p:cNvPr>
          <p:cNvSpPr txBox="1"/>
          <p:nvPr/>
        </p:nvSpPr>
        <p:spPr>
          <a:xfrm>
            <a:off x="439739" y="1397001"/>
            <a:ext cx="3048591" cy="1647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sz="4800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0EA0E-D0E9-4577-B83F-8C3DB96EA263}"/>
              </a:ext>
            </a:extLst>
          </p:cNvPr>
          <p:cNvSpPr txBox="1"/>
          <p:nvPr/>
        </p:nvSpPr>
        <p:spPr>
          <a:xfrm>
            <a:off x="5088897" y="500892"/>
            <a:ext cx="6541692" cy="5087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 defTabSz="613818">
              <a:lnSpc>
                <a:spcPct val="114000"/>
              </a:lnSpc>
              <a:spcAft>
                <a:spcPts val="600"/>
              </a:spcAft>
              <a:buClr>
                <a:srgbClr val="595959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595959"/>
                </a:solidFill>
              </a:rPr>
              <a:t>Intro</a:t>
            </a:r>
          </a:p>
          <a:p>
            <a:pPr marL="461963" indent="-461963" defTabSz="613818">
              <a:lnSpc>
                <a:spcPct val="114000"/>
              </a:lnSpc>
              <a:spcAft>
                <a:spcPts val="600"/>
              </a:spcAft>
              <a:buClr>
                <a:srgbClr val="595959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595959"/>
                </a:solidFill>
              </a:rPr>
              <a:t>Differentiators</a:t>
            </a:r>
          </a:p>
          <a:p>
            <a:pPr marL="461963" indent="-461963" defTabSz="613818">
              <a:lnSpc>
                <a:spcPct val="114000"/>
              </a:lnSpc>
              <a:spcAft>
                <a:spcPts val="600"/>
              </a:spcAft>
              <a:buClr>
                <a:srgbClr val="595959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595959"/>
                </a:solidFill>
              </a:rPr>
              <a:t>Packaging / Demo Kit</a:t>
            </a:r>
          </a:p>
          <a:p>
            <a:pPr marL="801688" lvl="4" indent="-339725" defTabSz="613818">
              <a:lnSpc>
                <a:spcPct val="114000"/>
              </a:lnSpc>
              <a:spcAft>
                <a:spcPts val="600"/>
              </a:spcAft>
              <a:buClr>
                <a:srgbClr val="595959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595959"/>
                </a:solidFill>
              </a:rPr>
              <a:t>Specs, installation, refilling</a:t>
            </a:r>
          </a:p>
          <a:p>
            <a:pPr marL="461963" indent="-461963" defTabSz="613818">
              <a:lnSpc>
                <a:spcPct val="114000"/>
              </a:lnSpc>
              <a:spcAft>
                <a:spcPts val="600"/>
              </a:spcAft>
              <a:buClr>
                <a:srgbClr val="595959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595959"/>
                </a:solidFill>
              </a:rPr>
              <a:t>Sales and Marketing Tools</a:t>
            </a:r>
          </a:p>
          <a:p>
            <a:pPr marL="461963" indent="-461963" defTabSz="613818">
              <a:lnSpc>
                <a:spcPct val="114000"/>
              </a:lnSpc>
              <a:spcAft>
                <a:spcPts val="600"/>
              </a:spcAft>
              <a:buClr>
                <a:srgbClr val="595959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595959"/>
                </a:solidFill>
              </a:rPr>
              <a:t>Opportunities and Selling Scenarios</a:t>
            </a:r>
          </a:p>
          <a:p>
            <a:pPr marL="461963" lvl="2" indent="-461963" defTabSz="613818">
              <a:lnSpc>
                <a:spcPct val="114000"/>
              </a:lnSpc>
              <a:spcAft>
                <a:spcPts val="600"/>
              </a:spcAft>
              <a:buClr>
                <a:srgbClr val="595959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595959"/>
                </a:solidFill>
              </a:rPr>
              <a:t>Pricing</a:t>
            </a:r>
          </a:p>
          <a:p>
            <a:pPr marL="461963" lvl="2" indent="-461963" defTabSz="613818">
              <a:lnSpc>
                <a:spcPct val="114000"/>
              </a:lnSpc>
              <a:spcAft>
                <a:spcPts val="600"/>
              </a:spcAft>
              <a:buClr>
                <a:srgbClr val="595959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595959"/>
                </a:solidFill>
              </a:rPr>
              <a:t>Next Steps</a:t>
            </a:r>
          </a:p>
          <a:p>
            <a:pPr marL="461963" lvl="2" indent="-461963" defTabSz="613818">
              <a:lnSpc>
                <a:spcPct val="114000"/>
              </a:lnSpc>
              <a:spcAft>
                <a:spcPts val="600"/>
              </a:spcAft>
              <a:buClr>
                <a:srgbClr val="595959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595959"/>
                </a:solidFill>
              </a:rPr>
              <a:t>Questions and Feedback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11B52A-5903-41E6-B4B2-E7825618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1" y="5541031"/>
            <a:ext cx="1816657" cy="10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53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 txBox="1">
            <a:spLocks noGrp="1"/>
          </p:cNvSpPr>
          <p:nvPr>
            <p:ph type="title"/>
          </p:nvPr>
        </p:nvSpPr>
        <p:spPr>
          <a:xfrm>
            <a:off x="456000" y="570226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</a:rPr>
              <a:t>Sales and Marketing Tools</a:t>
            </a:r>
            <a:endParaRPr sz="4000" b="1" dirty="0">
              <a:latin typeface="+mj-lt"/>
            </a:endParaRPr>
          </a:p>
        </p:txBody>
      </p:sp>
      <p:sp>
        <p:nvSpPr>
          <p:cNvPr id="365" name="Google Shape;365;p47"/>
          <p:cNvSpPr/>
          <p:nvPr/>
        </p:nvSpPr>
        <p:spPr>
          <a:xfrm>
            <a:off x="749333" y="1765559"/>
            <a:ext cx="3502400" cy="1958400"/>
          </a:xfrm>
          <a:prstGeom prst="rect">
            <a:avLst/>
          </a:prstGeom>
          <a:solidFill>
            <a:srgbClr val="648DC6">
              <a:alpha val="80380"/>
            </a:srgbClr>
          </a:solidFill>
          <a:ln w="38100">
            <a:solidFill>
              <a:srgbClr val="4E6E9A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  <a:ea typeface="Muli"/>
                <a:cs typeface="Muli"/>
                <a:sym typeface="Muli"/>
              </a:rPr>
              <a:t>Videos</a:t>
            </a:r>
            <a:endParaRPr sz="2667" b="1" dirty="0">
              <a:solidFill>
                <a:schemeClr val="bg1"/>
              </a:solidFill>
              <a:latin typeface="+mn-lt"/>
              <a:ea typeface="Muli"/>
              <a:cs typeface="Muli"/>
              <a:sym typeface="Muli"/>
            </a:endParaRPr>
          </a:p>
        </p:txBody>
      </p:sp>
      <p:sp>
        <p:nvSpPr>
          <p:cNvPr id="366" name="Google Shape;366;p47"/>
          <p:cNvSpPr/>
          <p:nvPr/>
        </p:nvSpPr>
        <p:spPr>
          <a:xfrm>
            <a:off x="4344800" y="3823825"/>
            <a:ext cx="3502400" cy="1958400"/>
          </a:xfrm>
          <a:prstGeom prst="rect">
            <a:avLst/>
          </a:prstGeom>
          <a:solidFill>
            <a:srgbClr val="648DC6">
              <a:alpha val="80380"/>
            </a:srgbClr>
          </a:solidFill>
          <a:ln w="38100">
            <a:solidFill>
              <a:srgbClr val="4E6E9A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Sell Sheets</a:t>
            </a:r>
            <a:endParaRPr sz="4000" b="1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67" name="Google Shape;367;p47"/>
          <p:cNvSpPr/>
          <p:nvPr/>
        </p:nvSpPr>
        <p:spPr>
          <a:xfrm>
            <a:off x="7940267" y="1765559"/>
            <a:ext cx="3502400" cy="1958400"/>
          </a:xfrm>
          <a:prstGeom prst="rect">
            <a:avLst/>
          </a:prstGeom>
          <a:solidFill>
            <a:srgbClr val="648DC6">
              <a:alpha val="80380"/>
            </a:srgbClr>
          </a:solidFill>
          <a:ln w="38100">
            <a:solidFill>
              <a:srgbClr val="4E6E9A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4000" b="1" dirty="0">
                <a:solidFill>
                  <a:srgbClr val="FFFFFF"/>
                </a:solidFill>
                <a:latin typeface="+mn-lt"/>
                <a:ea typeface="Muli"/>
                <a:cs typeface="Muli"/>
                <a:sym typeface="Muli"/>
              </a:rPr>
              <a:t>FAQ</a:t>
            </a:r>
            <a:endParaRPr sz="4000" b="1" dirty="0">
              <a:solidFill>
                <a:srgbClr val="FFFFFF"/>
              </a:solidFill>
              <a:latin typeface="+mn-lt"/>
              <a:ea typeface="Muli"/>
              <a:cs typeface="Muli"/>
              <a:sym typeface="Muli"/>
            </a:endParaRPr>
          </a:p>
        </p:txBody>
      </p:sp>
      <p:pic>
        <p:nvPicPr>
          <p:cNvPr id="9" name="Picture 8" descr="A picture containing text, plastic, indoor, lotion&#10;&#10;Description automatically generated">
            <a:extLst>
              <a:ext uri="{FF2B5EF4-FFF2-40B4-BE49-F238E27FC236}">
                <a16:creationId xmlns:a16="http://schemas.microsoft.com/office/drawing/2014/main" id="{45DF424C-2D35-E013-D174-3DF2FB624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" b="6068"/>
          <a:stretch/>
        </p:blipFill>
        <p:spPr>
          <a:xfrm>
            <a:off x="4344800" y="1765559"/>
            <a:ext cx="3502400" cy="1958400"/>
          </a:xfrm>
          <a:prstGeom prst="rect">
            <a:avLst/>
          </a:prstGeom>
        </p:spPr>
      </p:pic>
      <p:pic>
        <p:nvPicPr>
          <p:cNvPr id="11" name="Picture 10" descr="A person washing hands with soap&#10;&#10;Description automatically generated with low confidence">
            <a:extLst>
              <a:ext uri="{FF2B5EF4-FFF2-40B4-BE49-F238E27FC236}">
                <a16:creationId xmlns:a16="http://schemas.microsoft.com/office/drawing/2014/main" id="{AAF5AF86-519A-B496-C122-EDD87F0C8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185"/>
          <a:stretch/>
        </p:blipFill>
        <p:spPr>
          <a:xfrm>
            <a:off x="749333" y="3823825"/>
            <a:ext cx="3502400" cy="19584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 descr="A picture containing person, indoor, sink, plumbing fixture&#10;&#10;Description automatically generated">
            <a:extLst>
              <a:ext uri="{FF2B5EF4-FFF2-40B4-BE49-F238E27FC236}">
                <a16:creationId xmlns:a16="http://schemas.microsoft.com/office/drawing/2014/main" id="{F6FF7F47-AAE1-F041-AFC0-64150D24AF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 b="9091"/>
          <a:stretch/>
        </p:blipFill>
        <p:spPr>
          <a:xfrm>
            <a:off x="7940267" y="3823825"/>
            <a:ext cx="3502398" cy="1958400"/>
          </a:xfrm>
          <a:prstGeom prst="rect">
            <a:avLst/>
          </a:prstGeom>
        </p:spPr>
      </p:pic>
      <p:sp>
        <p:nvSpPr>
          <p:cNvPr id="2" name="Google Shape;365;p47">
            <a:extLst>
              <a:ext uri="{FF2B5EF4-FFF2-40B4-BE49-F238E27FC236}">
                <a16:creationId xmlns:a16="http://schemas.microsoft.com/office/drawing/2014/main" id="{850369BB-8F30-C246-CB7A-DAE249D725E2}"/>
              </a:ext>
            </a:extLst>
          </p:cNvPr>
          <p:cNvSpPr/>
          <p:nvPr/>
        </p:nvSpPr>
        <p:spPr>
          <a:xfrm>
            <a:off x="3589658" y="6060331"/>
            <a:ext cx="5012684" cy="594089"/>
          </a:xfrm>
          <a:prstGeom prst="rect">
            <a:avLst/>
          </a:prstGeom>
          <a:noFill/>
          <a:ln w="38100">
            <a:solidFill>
              <a:srgbClr val="4E6E9A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4E6E9A"/>
                </a:solidFill>
                <a:latin typeface="+mn-lt"/>
                <a:ea typeface="Muli"/>
                <a:cs typeface="Muli"/>
                <a:sym typeface="Muli"/>
              </a:rPr>
              <a:t>And more…</a:t>
            </a:r>
            <a:endParaRPr sz="2667" b="1" dirty="0">
              <a:solidFill>
                <a:srgbClr val="4E6E9A"/>
              </a:solidFill>
              <a:latin typeface="+mn-lt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4;p47">
            <a:extLst>
              <a:ext uri="{FF2B5EF4-FFF2-40B4-BE49-F238E27FC236}">
                <a16:creationId xmlns:a16="http://schemas.microsoft.com/office/drawing/2014/main" id="{0722C2CD-34BE-0A68-F326-A82E71E0D2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703" y="147532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" sz="4000" b="1" dirty="0">
                <a:solidFill>
                  <a:srgbClr val="4E6E9A"/>
                </a:solidFill>
                <a:latin typeface="+mj-lt"/>
              </a:rPr>
              <a:t>Sales Flyer</a:t>
            </a:r>
            <a:endParaRPr sz="4000" b="1" dirty="0">
              <a:solidFill>
                <a:srgbClr val="4E6E9A"/>
              </a:solidFill>
              <a:latin typeface="+mj-lt"/>
            </a:endParaRPr>
          </a:p>
        </p:txBody>
      </p:sp>
      <p:sp>
        <p:nvSpPr>
          <p:cNvPr id="4" name="Google Shape;365;p47">
            <a:extLst>
              <a:ext uri="{FF2B5EF4-FFF2-40B4-BE49-F238E27FC236}">
                <a16:creationId xmlns:a16="http://schemas.microsoft.com/office/drawing/2014/main" id="{2BCE8737-D70F-3761-CD78-17E8786158C5}"/>
              </a:ext>
            </a:extLst>
          </p:cNvPr>
          <p:cNvSpPr/>
          <p:nvPr/>
        </p:nvSpPr>
        <p:spPr>
          <a:xfrm>
            <a:off x="1273823" y="1182022"/>
            <a:ext cx="8368740" cy="5146646"/>
          </a:xfrm>
          <a:prstGeom prst="rect">
            <a:avLst/>
          </a:prstGeom>
          <a:solidFill>
            <a:srgbClr val="648DC6">
              <a:alpha val="80380"/>
            </a:srgbClr>
          </a:solidFill>
          <a:ln w="38100">
            <a:solidFill>
              <a:srgbClr val="4E6E9A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 b="1" dirty="0">
              <a:solidFill>
                <a:schemeClr val="bg1"/>
              </a:solidFill>
              <a:latin typeface="+mn-lt"/>
              <a:ea typeface="Muli"/>
              <a:cs typeface="Muli"/>
              <a:sym typeface="Mul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346F7-7FD1-CD17-289C-4EA06E29A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51" y="1317577"/>
            <a:ext cx="3784879" cy="4875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A01F86-3238-DCD2-23D4-4DE4E35A9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7" t="2064" r="1690" b="1497"/>
          <a:stretch/>
        </p:blipFill>
        <p:spPr>
          <a:xfrm>
            <a:off x="5591357" y="1317577"/>
            <a:ext cx="3795955" cy="4875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CCB0DE-8F25-5039-BC24-4B7BC5FB11AE}"/>
              </a:ext>
            </a:extLst>
          </p:cNvPr>
          <p:cNvSpPr txBox="1"/>
          <p:nvPr/>
        </p:nvSpPr>
        <p:spPr>
          <a:xfrm>
            <a:off x="34836" y="6555466"/>
            <a:ext cx="8489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6F9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https://www.kutol.com/wp-content/uploads/2023/09/TOPFILL-No-Touch-Counter-Mount-Flyer_0923.pdf</a:t>
            </a:r>
            <a:endParaRPr lang="en-US" sz="1200" dirty="0">
              <a:solidFill>
                <a:srgbClr val="4E6F9B"/>
              </a:solidFill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FB99739-3F09-3879-0424-F8A8D4450472}"/>
              </a:ext>
            </a:extLst>
          </p:cNvPr>
          <p:cNvSpPr/>
          <p:nvPr/>
        </p:nvSpPr>
        <p:spPr>
          <a:xfrm>
            <a:off x="9808969" y="666406"/>
            <a:ext cx="2383030" cy="6191594"/>
          </a:xfrm>
          <a:prstGeom prst="triangle">
            <a:avLst>
              <a:gd name="adj" fmla="val 100000"/>
            </a:avLst>
          </a:prstGeom>
          <a:solidFill>
            <a:srgbClr val="648DC6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D9BB288-1975-92AE-D16E-1B40A323396C}"/>
              </a:ext>
            </a:extLst>
          </p:cNvPr>
          <p:cNvSpPr/>
          <p:nvPr/>
        </p:nvSpPr>
        <p:spPr>
          <a:xfrm flipV="1">
            <a:off x="10413534" y="0"/>
            <a:ext cx="1778031" cy="4539609"/>
          </a:xfrm>
          <a:prstGeom prst="triangle">
            <a:avLst>
              <a:gd name="adj" fmla="val 100000"/>
            </a:avLst>
          </a:prstGeom>
          <a:solidFill>
            <a:srgbClr val="4E6E9A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25492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4;p47">
            <a:extLst>
              <a:ext uri="{FF2B5EF4-FFF2-40B4-BE49-F238E27FC236}">
                <a16:creationId xmlns:a16="http://schemas.microsoft.com/office/drawing/2014/main" id="{0722C2CD-34BE-0A68-F326-A82E71E0D2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703" y="147532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" sz="4000" b="1" dirty="0">
                <a:solidFill>
                  <a:srgbClr val="4E6E9A"/>
                </a:solidFill>
                <a:latin typeface="+mj-lt"/>
              </a:rPr>
              <a:t>Brochure (No T</a:t>
            </a:r>
            <a:r>
              <a:rPr lang="en-US" sz="4000" b="1" dirty="0">
                <a:solidFill>
                  <a:srgbClr val="4E6E9A"/>
                </a:solidFill>
                <a:latin typeface="+mj-lt"/>
              </a:rPr>
              <a:t>o</a:t>
            </a:r>
            <a:r>
              <a:rPr lang="en" sz="4000" b="1" dirty="0">
                <a:solidFill>
                  <a:srgbClr val="4E6E9A"/>
                </a:solidFill>
                <a:latin typeface="+mj-lt"/>
              </a:rPr>
              <a:t>uch and Manual)</a:t>
            </a:r>
            <a:endParaRPr sz="4000" b="1" dirty="0">
              <a:solidFill>
                <a:srgbClr val="4E6E9A"/>
              </a:solidFill>
              <a:latin typeface="+mj-lt"/>
            </a:endParaRPr>
          </a:p>
        </p:txBody>
      </p:sp>
      <p:sp>
        <p:nvSpPr>
          <p:cNvPr id="2" name="Google Shape;365;p47">
            <a:extLst>
              <a:ext uri="{FF2B5EF4-FFF2-40B4-BE49-F238E27FC236}">
                <a16:creationId xmlns:a16="http://schemas.microsoft.com/office/drawing/2014/main" id="{B8E6435E-1454-3A83-0BD9-F504E962CB04}"/>
              </a:ext>
            </a:extLst>
          </p:cNvPr>
          <p:cNvSpPr/>
          <p:nvPr/>
        </p:nvSpPr>
        <p:spPr>
          <a:xfrm>
            <a:off x="92149" y="1280156"/>
            <a:ext cx="12013668" cy="5083177"/>
          </a:xfrm>
          <a:prstGeom prst="rect">
            <a:avLst/>
          </a:prstGeom>
          <a:solidFill>
            <a:srgbClr val="648DC6">
              <a:alpha val="80380"/>
            </a:srgbClr>
          </a:solidFill>
          <a:ln w="38100">
            <a:solidFill>
              <a:srgbClr val="4E6E9A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 b="1" dirty="0">
              <a:solidFill>
                <a:schemeClr val="bg1"/>
              </a:solidFill>
              <a:latin typeface="+mn-lt"/>
              <a:ea typeface="Muli"/>
              <a:cs typeface="Muli"/>
              <a:sym typeface="Mul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72470-A614-3CCB-7027-DE8DBC0849E0}"/>
              </a:ext>
            </a:extLst>
          </p:cNvPr>
          <p:cNvSpPr txBox="1"/>
          <p:nvPr/>
        </p:nvSpPr>
        <p:spPr>
          <a:xfrm>
            <a:off x="0" y="6572343"/>
            <a:ext cx="8489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6F9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https://www.kutol.com/wp-content/uploads/2023/09/TOPFILL-Counter-Mount-NT-and-Manual.pdf</a:t>
            </a:r>
            <a:endParaRPr lang="en-US" sz="1200" dirty="0">
              <a:solidFill>
                <a:srgbClr val="4E6F9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3F4664-8495-2540-1030-008B65A79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0" t="1841" r="2313"/>
          <a:stretch/>
        </p:blipFill>
        <p:spPr>
          <a:xfrm>
            <a:off x="281809" y="1683502"/>
            <a:ext cx="3296260" cy="42685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58A807-2EC6-02D0-B283-54A708159FCF}"/>
              </a:ext>
            </a:extLst>
          </p:cNvPr>
          <p:cNvGrpSpPr/>
          <p:nvPr/>
        </p:nvGrpSpPr>
        <p:grpSpPr>
          <a:xfrm>
            <a:off x="3699096" y="2080649"/>
            <a:ext cx="5464231" cy="3555994"/>
            <a:chOff x="3876253" y="2204174"/>
            <a:chExt cx="5464231" cy="35559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F20E9B-7B6A-0E74-2E83-4FD261EDE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3876253" y="2204174"/>
              <a:ext cx="2718239" cy="355599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340105-4B28-CB56-13F0-8F75CA1B3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351" b="351"/>
            <a:stretch/>
          </p:blipFill>
          <p:spPr>
            <a:xfrm>
              <a:off x="6594492" y="2204176"/>
              <a:ext cx="2745992" cy="355599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5A72B21-72E6-7A3E-7813-3D6B210FD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5029" y="2080649"/>
            <a:ext cx="2665872" cy="35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668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6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364;p47">
            <a:extLst>
              <a:ext uri="{FF2B5EF4-FFF2-40B4-BE49-F238E27FC236}">
                <a16:creationId xmlns:a16="http://schemas.microsoft.com/office/drawing/2014/main" id="{5CF3975B-A04B-4DBE-27A5-0D36FCC64AE5}"/>
              </a:ext>
            </a:extLst>
          </p:cNvPr>
          <p:cNvSpPr txBox="1">
            <a:spLocks/>
          </p:cNvSpPr>
          <p:nvPr/>
        </p:nvSpPr>
        <p:spPr>
          <a:xfrm>
            <a:off x="656216" y="1850315"/>
            <a:ext cx="2958353" cy="295835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74625" cmpd="thinThick">
            <a:solidFill>
              <a:schemeClr val="tx1">
                <a:lumMod val="65000"/>
                <a:lumOff val="35000"/>
              </a:schemeClr>
            </a:solidFill>
          </a:ln>
        </p:spPr>
        <p:txBody>
          <a:bodyPr spcFirstLastPara="1" vert="horz" lIns="0" tIns="0" rIns="0" bIns="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E6F9B"/>
              </a:buClr>
              <a:buSzPts val="2800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Muli"/>
              </a:rPr>
              <a:t>Advantages Flyer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23A456-285B-F0BD-0D10-452ED71A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182" y="105226"/>
            <a:ext cx="4751539" cy="6231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E55888-23D6-74D8-C88B-A1610B74F58A}"/>
              </a:ext>
            </a:extLst>
          </p:cNvPr>
          <p:cNvSpPr txBox="1"/>
          <p:nvPr/>
        </p:nvSpPr>
        <p:spPr>
          <a:xfrm>
            <a:off x="3397758" y="6475775"/>
            <a:ext cx="75943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4E6F9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https://www.kutol.com/wp-content/uploads/2023/09/NTCM-DISPENSER-BENEFITS-FLYER-Final.pdf</a:t>
            </a:r>
            <a:endParaRPr lang="en-US" sz="1200" dirty="0">
              <a:solidFill>
                <a:srgbClr val="4E6F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46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 txBox="1">
            <a:spLocks noGrp="1"/>
          </p:cNvSpPr>
          <p:nvPr>
            <p:ph type="title"/>
          </p:nvPr>
        </p:nvSpPr>
        <p:spPr>
          <a:xfrm>
            <a:off x="456000" y="570226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solidFill>
                  <a:srgbClr val="4E6E9A"/>
                </a:solidFill>
                <a:latin typeface="+mj-lt"/>
              </a:rPr>
              <a:t>FAQ</a:t>
            </a:r>
            <a:endParaRPr sz="4000" b="1" dirty="0">
              <a:solidFill>
                <a:srgbClr val="4E6E9A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C2BE8-6B44-89FF-2377-F9C45202DAFB}"/>
              </a:ext>
            </a:extLst>
          </p:cNvPr>
          <p:cNvSpPr txBox="1"/>
          <p:nvPr/>
        </p:nvSpPr>
        <p:spPr>
          <a:xfrm>
            <a:off x="0" y="6581593"/>
            <a:ext cx="8489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6F9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https://www.kutol.com/wp-content/uploads/2023/09/NTCM_Q-A-Flyer.0923.pdf</a:t>
            </a:r>
            <a:endParaRPr lang="en-US" sz="1200" dirty="0">
              <a:solidFill>
                <a:srgbClr val="4E6F9B"/>
              </a:solidFill>
            </a:endParaRPr>
          </a:p>
        </p:txBody>
      </p:sp>
      <p:sp>
        <p:nvSpPr>
          <p:cNvPr id="9" name="Google Shape;365;p47">
            <a:extLst>
              <a:ext uri="{FF2B5EF4-FFF2-40B4-BE49-F238E27FC236}">
                <a16:creationId xmlns:a16="http://schemas.microsoft.com/office/drawing/2014/main" id="{969CCCC8-FF47-2C0A-4D09-796F535385D3}"/>
              </a:ext>
            </a:extLst>
          </p:cNvPr>
          <p:cNvSpPr/>
          <p:nvPr/>
        </p:nvSpPr>
        <p:spPr>
          <a:xfrm>
            <a:off x="6766560" y="702644"/>
            <a:ext cx="5005734" cy="5775157"/>
          </a:xfrm>
          <a:prstGeom prst="rect">
            <a:avLst/>
          </a:prstGeom>
          <a:solidFill>
            <a:srgbClr val="648DC6">
              <a:alpha val="80380"/>
            </a:srgbClr>
          </a:solidFill>
          <a:ln w="38100">
            <a:solidFill>
              <a:srgbClr val="4E6E9A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 b="1" dirty="0">
              <a:solidFill>
                <a:schemeClr val="bg1"/>
              </a:solidFill>
              <a:latin typeface="+mn-lt"/>
              <a:ea typeface="Muli"/>
              <a:cs typeface="Muli"/>
              <a:sym typeface="Mul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82BCE7-BE24-EEDA-9E27-BBA9A1090BA6}"/>
              </a:ext>
            </a:extLst>
          </p:cNvPr>
          <p:cNvSpPr/>
          <p:nvPr/>
        </p:nvSpPr>
        <p:spPr>
          <a:xfrm>
            <a:off x="571504" y="1819176"/>
            <a:ext cx="5877422" cy="3638650"/>
          </a:xfrm>
          <a:prstGeom prst="rect">
            <a:avLst/>
          </a:prstGeom>
          <a:solidFill>
            <a:srgbClr val="648DC6"/>
          </a:solidFill>
          <a:ln w="57150"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377F8-1E3C-B8BA-CECE-35494AABFD14}"/>
              </a:ext>
            </a:extLst>
          </p:cNvPr>
          <p:cNvSpPr txBox="1"/>
          <p:nvPr/>
        </p:nvSpPr>
        <p:spPr>
          <a:xfrm>
            <a:off x="607798" y="2025515"/>
            <a:ext cx="5804833" cy="318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long does it take to install?</a:t>
            </a: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the sensing distance be adjusted?</a:t>
            </a: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product output be adjusted?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 manual and no touch refills interchangeable?</a:t>
            </a: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are the alternate parts needed?</a:t>
            </a: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warranty?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6054FB-9227-61A7-055E-3419CC1E3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2" r="957"/>
          <a:stretch/>
        </p:blipFill>
        <p:spPr>
          <a:xfrm>
            <a:off x="6978317" y="872929"/>
            <a:ext cx="4577010" cy="54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6749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 txBox="1">
            <a:spLocks noGrp="1"/>
          </p:cNvSpPr>
          <p:nvPr>
            <p:ph type="title"/>
          </p:nvPr>
        </p:nvSpPr>
        <p:spPr>
          <a:xfrm>
            <a:off x="456000" y="570226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</a:rPr>
              <a:t>Quick Links</a:t>
            </a:r>
            <a:endParaRPr sz="4000" b="1" dirty="0"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A9F8B5-3C7D-36FA-6B94-463D1F3AB5EA}"/>
              </a:ext>
            </a:extLst>
          </p:cNvPr>
          <p:cNvGrpSpPr/>
          <p:nvPr/>
        </p:nvGrpSpPr>
        <p:grpSpPr>
          <a:xfrm>
            <a:off x="541724" y="1772870"/>
            <a:ext cx="7265623" cy="3833789"/>
            <a:chOff x="604602" y="1749410"/>
            <a:chExt cx="5720870" cy="422381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C26A87A-C8C6-9798-BF44-BD1118ADC593}"/>
                </a:ext>
              </a:extLst>
            </p:cNvPr>
            <p:cNvSpPr/>
            <p:nvPr/>
          </p:nvSpPr>
          <p:spPr>
            <a:xfrm>
              <a:off x="604602" y="1749410"/>
              <a:ext cx="5644625" cy="3897344"/>
            </a:xfrm>
            <a:prstGeom prst="rect">
              <a:avLst/>
            </a:prstGeom>
            <a:solidFill>
              <a:srgbClr val="648DC6"/>
            </a:solidFill>
            <a:ln w="57150"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131673-E046-4AFD-6A18-0A86C6B05831}"/>
                </a:ext>
              </a:extLst>
            </p:cNvPr>
            <p:cNvSpPr txBox="1"/>
            <p:nvPr/>
          </p:nvSpPr>
          <p:spPr>
            <a:xfrm>
              <a:off x="680847" y="1864398"/>
              <a:ext cx="5644625" cy="4108827"/>
            </a:xfrm>
            <a:prstGeom prst="rect">
              <a:avLst/>
            </a:prstGeom>
            <a:noFill/>
          </p:spPr>
          <p:txBody>
            <a:bodyPr wrap="square" numCol="2" spcCol="640080" rtlCol="0">
              <a:spAutoFit/>
            </a:bodyPr>
            <a:lstStyle/>
            <a:p>
              <a:pPr>
                <a:spcAft>
                  <a:spcPts val="1200"/>
                </a:spcAft>
                <a:buClr>
                  <a:schemeClr val="bg1"/>
                </a:buClr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Digital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285750" indent="-285750">
                <a:spcAft>
                  <a:spcPts val="12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Website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>
                <a:spcAft>
                  <a:spcPts val="12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YouTube Playlist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571500" lvl="4" indent="-342900">
                <a:spcAft>
                  <a:spcPts val="600"/>
                </a:spcAft>
                <a:buClr>
                  <a:schemeClr val="bg1"/>
                </a:buClr>
                <a:buSzPct val="90000"/>
                <a:buFont typeface="Courier New" panose="02070309020205020404" pitchFamily="49" charset="0"/>
                <a:buChar char="o"/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Marketing Video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571500" lvl="4" indent="-342900">
                <a:spcAft>
                  <a:spcPts val="600"/>
                </a:spcAft>
                <a:buClr>
                  <a:schemeClr val="bg1"/>
                </a:buClr>
                <a:buSzPct val="90000"/>
                <a:buFont typeface="Courier New" panose="02070309020205020404" pitchFamily="49" charset="0"/>
                <a:buChar char="o"/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Installation Video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571500" lvl="4" indent="-342900">
                <a:spcAft>
                  <a:spcPts val="600"/>
                </a:spcAft>
                <a:buClr>
                  <a:schemeClr val="bg1"/>
                </a:buClr>
                <a:buSzPct val="90000"/>
                <a:buFont typeface="Courier New" panose="02070309020205020404" pitchFamily="49" charset="0"/>
                <a:buChar char="o"/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Refilling Video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571500" lvl="4" indent="-342900">
                <a:spcAft>
                  <a:spcPts val="600"/>
                </a:spcAft>
                <a:buClr>
                  <a:schemeClr val="bg1"/>
                </a:buClr>
                <a:buSzPct val="90000"/>
                <a:buFont typeface="Courier New" panose="02070309020205020404" pitchFamily="49" charset="0"/>
                <a:buChar char="o"/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Alternate Parts Video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spcAft>
                  <a:spcPts val="1200"/>
                </a:spcAft>
                <a:buClr>
                  <a:schemeClr val="bg1"/>
                </a:buClr>
              </a:pP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spcAft>
                  <a:spcPts val="1200"/>
                </a:spcAft>
                <a:buClr>
                  <a:schemeClr val="bg1"/>
                </a:buClr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Collateral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Sales Flyer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Brochure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Advantages Flyer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285750" indent="-285750">
                <a:spcAft>
                  <a:spcPts val="1200"/>
                </a:spcAft>
                <a:buClr>
                  <a:srgbClr val="FFFFFF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Pre-Install Checklist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E4E19DF-DE2C-F27C-AC21-B12F631AA529}"/>
              </a:ext>
            </a:extLst>
          </p:cNvPr>
          <p:cNvSpPr txBox="1"/>
          <p:nvPr/>
        </p:nvSpPr>
        <p:spPr>
          <a:xfrm>
            <a:off x="8294365" y="4792472"/>
            <a:ext cx="2866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E6F9B"/>
                </a:solidFill>
              </a:rPr>
              <a:t>Scan and save!</a:t>
            </a:r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CF756B0-1BEF-D41D-5701-ADDC108F419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t="8014" r="10421" b="9395"/>
          <a:stretch/>
        </p:blipFill>
        <p:spPr>
          <a:xfrm>
            <a:off x="8294365" y="1840822"/>
            <a:ext cx="2866891" cy="294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1544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685800"/>
            <a:ext cx="4784800" cy="785800"/>
          </a:xfrm>
        </p:spPr>
        <p:txBody>
          <a:bodyPr/>
          <a:lstStyle/>
          <a:p>
            <a:pPr algn="l"/>
            <a:r>
              <a:rPr lang="en-US" sz="4000" b="1" dirty="0">
                <a:latin typeface="+mj-lt"/>
              </a:rPr>
              <a:t>Opportunities</a:t>
            </a:r>
            <a:endParaRPr lang="en-US" sz="3733" b="1" dirty="0">
              <a:latin typeface="+mj-lt"/>
            </a:endParaRPr>
          </a:p>
        </p:txBody>
      </p:sp>
      <p:pic>
        <p:nvPicPr>
          <p:cNvPr id="7" name="Picture 6" descr="A picture containing logo, font, graphics, design">
            <a:extLst>
              <a:ext uri="{FF2B5EF4-FFF2-40B4-BE49-F238E27FC236}">
                <a16:creationId xmlns:a16="http://schemas.microsoft.com/office/drawing/2014/main" id="{71D3D60E-57E6-79A2-2141-104C110F3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03" y="2382468"/>
            <a:ext cx="2499984" cy="2339271"/>
          </a:xfrm>
          <a:prstGeom prst="rect">
            <a:avLst/>
          </a:prstGeom>
          <a:ln w="38100">
            <a:solidFill>
              <a:srgbClr val="4E6E9A"/>
            </a:solidFill>
          </a:ln>
        </p:spPr>
      </p:pic>
      <p:pic>
        <p:nvPicPr>
          <p:cNvPr id="9" name="Picture 8" descr="A blue circle with a chair and palm tree&#10;&#10;Description automatically generated with low confidence">
            <a:extLst>
              <a:ext uri="{FF2B5EF4-FFF2-40B4-BE49-F238E27FC236}">
                <a16:creationId xmlns:a16="http://schemas.microsoft.com/office/drawing/2014/main" id="{2A3B8F60-AC61-B9D4-AA69-7EB8B780C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62" y="2382468"/>
            <a:ext cx="2499984" cy="2339271"/>
          </a:xfrm>
          <a:prstGeom prst="rect">
            <a:avLst/>
          </a:prstGeom>
          <a:ln w="38100">
            <a:solidFill>
              <a:srgbClr val="4E6E9A"/>
            </a:solidFill>
          </a:ln>
        </p:spPr>
      </p:pic>
      <p:pic>
        <p:nvPicPr>
          <p:cNvPr id="10" name="Picture 9" descr="A picture containing logo, font, text, symbol&#10;&#10;Description automatically generated">
            <a:extLst>
              <a:ext uri="{FF2B5EF4-FFF2-40B4-BE49-F238E27FC236}">
                <a16:creationId xmlns:a16="http://schemas.microsoft.com/office/drawing/2014/main" id="{FA1ACF27-73F4-F120-3162-E61642988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911" y="2382468"/>
            <a:ext cx="2499984" cy="2339271"/>
          </a:xfrm>
          <a:prstGeom prst="rect">
            <a:avLst/>
          </a:prstGeom>
          <a:ln w="38100">
            <a:solidFill>
              <a:srgbClr val="4E6E9A"/>
            </a:solidFill>
          </a:ln>
        </p:spPr>
      </p:pic>
      <p:pic>
        <p:nvPicPr>
          <p:cNvPr id="11" name="Picture 10" descr="A blue circle with a plane in the middle&#10;&#10;Description automatically generated with low confidence">
            <a:extLst>
              <a:ext uri="{FF2B5EF4-FFF2-40B4-BE49-F238E27FC236}">
                <a16:creationId xmlns:a16="http://schemas.microsoft.com/office/drawing/2014/main" id="{BF7E9073-A074-8D60-A123-0EBEA45E5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60" y="2382468"/>
            <a:ext cx="2499984" cy="2339271"/>
          </a:xfrm>
          <a:prstGeom prst="rect">
            <a:avLst/>
          </a:prstGeom>
          <a:ln w="38100">
            <a:solidFill>
              <a:srgbClr val="4E6E9A"/>
            </a:solidFill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5C80133-7E49-9790-521A-3459509405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620923"/>
              </p:ext>
            </p:extLst>
          </p:nvPr>
        </p:nvGraphicFramePr>
        <p:xfrm>
          <a:off x="1321290" y="1123406"/>
          <a:ext cx="9651510" cy="5529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Google Shape;364;p47">
            <a:extLst>
              <a:ext uri="{FF2B5EF4-FFF2-40B4-BE49-F238E27FC236}">
                <a16:creationId xmlns:a16="http://schemas.microsoft.com/office/drawing/2014/main" id="{F116DFA3-24DD-6592-4A86-C41389C1C9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599" y="204652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b="1" dirty="0">
                <a:solidFill>
                  <a:srgbClr val="4E6F9B"/>
                </a:solidFill>
                <a:latin typeface="+mj-lt"/>
              </a:rPr>
              <a:t>Selling Scenarios</a:t>
            </a:r>
          </a:p>
        </p:txBody>
      </p:sp>
    </p:spTree>
    <p:extLst>
      <p:ext uri="{BB962C8B-B14F-4D97-AF65-F5344CB8AC3E}">
        <p14:creationId xmlns:p14="http://schemas.microsoft.com/office/powerpoint/2010/main" val="1987901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899"/>
            <a:ext cx="12192000" cy="964791"/>
          </a:xfrm>
          <a:prstGeom prst="rect">
            <a:avLst/>
          </a:prstGeom>
          <a:solidFill>
            <a:srgbClr val="648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white box with black text&#10;&#10;Description automatically generated">
            <a:extLst>
              <a:ext uri="{FF2B5EF4-FFF2-40B4-BE49-F238E27FC236}">
                <a16:creationId xmlns:a16="http://schemas.microsoft.com/office/drawing/2014/main" id="{5F0F2864-B13B-0725-D45B-CC8311907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" t="3667" r="1102" b="3907"/>
          <a:stretch/>
        </p:blipFill>
        <p:spPr>
          <a:xfrm>
            <a:off x="199365" y="2595577"/>
            <a:ext cx="11793270" cy="1666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554F82-7763-76FE-765A-25868CF03089}"/>
              </a:ext>
            </a:extLst>
          </p:cNvPr>
          <p:cNvSpPr txBox="1"/>
          <p:nvPr/>
        </p:nvSpPr>
        <p:spPr>
          <a:xfrm>
            <a:off x="199365" y="4281673"/>
            <a:ext cx="63650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Pricing is confidential and for internal use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EEFB1B-AFFD-5118-EFA7-BAB292CA347C}"/>
              </a:ext>
            </a:extLst>
          </p:cNvPr>
          <p:cNvSpPr txBox="1"/>
          <p:nvPr/>
        </p:nvSpPr>
        <p:spPr>
          <a:xfrm>
            <a:off x="4955177" y="958128"/>
            <a:ext cx="2281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E6F9B"/>
              </a:buClr>
              <a:buSzPts val="2800"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Muli"/>
              </a:rPr>
              <a:t>Pricing</a:t>
            </a:r>
          </a:p>
        </p:txBody>
      </p:sp>
    </p:spTree>
    <p:extLst>
      <p:ext uri="{BB962C8B-B14F-4D97-AF65-F5344CB8AC3E}">
        <p14:creationId xmlns:p14="http://schemas.microsoft.com/office/powerpoint/2010/main" val="1541092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9A3DE-5461-96E2-206F-AD36015441C7}"/>
              </a:ext>
            </a:extLst>
          </p:cNvPr>
          <p:cNvSpPr txBox="1"/>
          <p:nvPr/>
        </p:nvSpPr>
        <p:spPr>
          <a:xfrm>
            <a:off x="574425" y="1142999"/>
            <a:ext cx="4646904" cy="1173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E6F9B"/>
              </a:buClr>
              <a:buSzPts val="2800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E6F9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Muli"/>
              </a:rPr>
              <a:t>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F8FA6-5CCA-1779-9ED1-68286F8F177A}"/>
              </a:ext>
            </a:extLst>
          </p:cNvPr>
          <p:cNvSpPr txBox="1"/>
          <p:nvPr/>
        </p:nvSpPr>
        <p:spPr>
          <a:xfrm>
            <a:off x="574425" y="2285999"/>
            <a:ext cx="5634446" cy="301316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287338" indent="-287338">
              <a:spcAft>
                <a:spcPts val="6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VOTE for ISSA Innovation Showcase Awards </a:t>
            </a:r>
            <a:r>
              <a:rPr lang="en-US" sz="28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here</a:t>
            </a:r>
            <a:endParaRPr lang="en-US" sz="2800" kern="1200" dirty="0">
              <a:solidFill>
                <a:srgbClr val="59595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7338" indent="-287338">
              <a:spcAft>
                <a:spcPts val="6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Launch at ISSA</a:t>
            </a:r>
          </a:p>
          <a:p>
            <a:pPr marL="287338" indent="-287338">
              <a:spcAft>
                <a:spcPts val="6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BSC target list </a:t>
            </a:r>
          </a:p>
          <a:p>
            <a:pPr marL="287338" indent="-287338">
              <a:spcAft>
                <a:spcPts val="6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Order/ship Q1 2024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C53A733A-C8C8-4CB9-C135-83A7C58627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9" t="2114" r="444" b="1489"/>
          <a:stretch/>
        </p:blipFill>
        <p:spPr>
          <a:xfrm>
            <a:off x="6677089" y="288687"/>
            <a:ext cx="4836921" cy="6127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002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</a:rPr>
              <a:t>Marketing Video</a:t>
            </a:r>
            <a:endParaRPr sz="4000" b="1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9E00B-B48A-AB45-5384-BA9FF55AA032}"/>
              </a:ext>
            </a:extLst>
          </p:cNvPr>
          <p:cNvSpPr/>
          <p:nvPr/>
        </p:nvSpPr>
        <p:spPr>
          <a:xfrm>
            <a:off x="1553283" y="1519099"/>
            <a:ext cx="9108831" cy="4914900"/>
          </a:xfrm>
          <a:prstGeom prst="rect">
            <a:avLst/>
          </a:prstGeom>
          <a:solidFill>
            <a:srgbClr val="648DC6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2B65A8C-B094-5659-8ED5-D39A59FEFB12}"/>
              </a:ext>
            </a:extLst>
          </p:cNvPr>
          <p:cNvSpPr/>
          <p:nvPr/>
        </p:nvSpPr>
        <p:spPr>
          <a:xfrm rot="10800000">
            <a:off x="10363200" y="0"/>
            <a:ext cx="1828800" cy="1828800"/>
          </a:xfrm>
          <a:prstGeom prst="triangle">
            <a:avLst>
              <a:gd name="adj" fmla="val 1"/>
            </a:avLst>
          </a:prstGeom>
          <a:noFill/>
          <a:ln w="57150"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DEA7CFE-099F-9853-8930-7C452E2337FF}"/>
              </a:ext>
            </a:extLst>
          </p:cNvPr>
          <p:cNvSpPr/>
          <p:nvPr/>
        </p:nvSpPr>
        <p:spPr>
          <a:xfrm rot="16200000">
            <a:off x="10363200" y="5029201"/>
            <a:ext cx="1828800" cy="1828800"/>
          </a:xfrm>
          <a:prstGeom prst="triangle">
            <a:avLst>
              <a:gd name="adj" fmla="val 1"/>
            </a:avLst>
          </a:prstGeom>
          <a:noFill/>
          <a:ln w="57150"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20901A7-953C-E538-7C7E-02BF23EBA286}"/>
              </a:ext>
            </a:extLst>
          </p:cNvPr>
          <p:cNvSpPr/>
          <p:nvPr/>
        </p:nvSpPr>
        <p:spPr>
          <a:xfrm>
            <a:off x="6909" y="5029200"/>
            <a:ext cx="1828800" cy="1828800"/>
          </a:xfrm>
          <a:prstGeom prst="triangle">
            <a:avLst>
              <a:gd name="adj" fmla="val 1"/>
            </a:avLst>
          </a:prstGeom>
          <a:noFill/>
          <a:ln w="57150"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4CCFBBAF-B704-FFA5-D0DC-4837504F5F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r="1"/>
          <a:stretch/>
        </p:blipFill>
        <p:spPr>
          <a:xfrm>
            <a:off x="2607005" y="1527375"/>
            <a:ext cx="6977990" cy="49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13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YEOYHSHKVE4ZA3MKSZ54KLLUE.jpg"/>
          <p:cNvPicPr>
            <a:picLocks noChangeAspect="1"/>
          </p:cNvPicPr>
          <p:nvPr/>
        </p:nvPicPr>
        <p:blipFill>
          <a:blip r:embed="rId3"/>
          <a:srcRect l="9753"/>
          <a:stretch>
            <a:fillRect/>
          </a:stretch>
        </p:blipFill>
        <p:spPr>
          <a:xfrm>
            <a:off x="0" y="1"/>
            <a:ext cx="12496800" cy="6883400"/>
          </a:xfrm>
          <a:prstGeom prst="rect">
            <a:avLst/>
          </a:prstGeom>
        </p:spPr>
      </p:pic>
      <p:sp>
        <p:nvSpPr>
          <p:cNvPr id="16" name="Google Shape;432;p51"/>
          <p:cNvSpPr/>
          <p:nvPr/>
        </p:nvSpPr>
        <p:spPr>
          <a:xfrm>
            <a:off x="0" y="0"/>
            <a:ext cx="12496800" cy="6883400"/>
          </a:xfrm>
          <a:prstGeom prst="rect">
            <a:avLst/>
          </a:prstGeom>
          <a:solidFill>
            <a:srgbClr val="000000">
              <a:alpha val="4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 dirty="0"/>
          </a:p>
        </p:txBody>
      </p:sp>
      <p:sp>
        <p:nvSpPr>
          <p:cNvPr id="1036" name="Google Shape;1036;p71"/>
          <p:cNvSpPr/>
          <p:nvPr/>
        </p:nvSpPr>
        <p:spPr>
          <a:xfrm>
            <a:off x="3361325" y="3167"/>
            <a:ext cx="5372000" cy="43915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 dirty="0"/>
          </a:p>
        </p:txBody>
      </p:sp>
      <p:sp>
        <p:nvSpPr>
          <p:cNvPr id="1038" name="Google Shape;1038;p71"/>
          <p:cNvSpPr/>
          <p:nvPr/>
        </p:nvSpPr>
        <p:spPr>
          <a:xfrm>
            <a:off x="5166925" y="340375"/>
            <a:ext cx="1760800" cy="1760800"/>
          </a:xfrm>
          <a:prstGeom prst="ellipse">
            <a:avLst/>
          </a:prstGeom>
          <a:solidFill>
            <a:srgbClr val="595959">
              <a:alpha val="14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600" dirty="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39" name="Google Shape;1039;p71"/>
          <p:cNvSpPr/>
          <p:nvPr/>
        </p:nvSpPr>
        <p:spPr>
          <a:xfrm>
            <a:off x="5179326" y="340360"/>
            <a:ext cx="1682000" cy="1682000"/>
          </a:xfrm>
          <a:prstGeom prst="ellipse">
            <a:avLst/>
          </a:prstGeom>
          <a:solidFill>
            <a:srgbClr val="5477A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600" dirty="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41" name="Google Shape;1041;p71"/>
          <p:cNvSpPr txBox="1"/>
          <p:nvPr/>
        </p:nvSpPr>
        <p:spPr>
          <a:xfrm>
            <a:off x="3334326" y="2101175"/>
            <a:ext cx="5372000" cy="12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4000" b="1" dirty="0">
                <a:solidFill>
                  <a:srgbClr val="4E6E9A"/>
                </a:solidFill>
                <a:latin typeface="+mj-lt"/>
                <a:ea typeface="Muli"/>
                <a:cs typeface="Muli"/>
                <a:sym typeface="Muli"/>
              </a:rPr>
              <a:t>Questions and Feedback</a:t>
            </a:r>
            <a:endParaRPr sz="4000" dirty="0">
              <a:solidFill>
                <a:srgbClr val="4E6E9A"/>
              </a:solidFill>
              <a:latin typeface="+mj-lt"/>
              <a:ea typeface="Muli"/>
              <a:cs typeface="Muli"/>
              <a:sym typeface="Muli"/>
            </a:endParaRPr>
          </a:p>
        </p:txBody>
      </p:sp>
      <p:sp>
        <p:nvSpPr>
          <p:cNvPr id="1043" name="Google Shape;1043;p71"/>
          <p:cNvSpPr/>
          <p:nvPr/>
        </p:nvSpPr>
        <p:spPr>
          <a:xfrm>
            <a:off x="5817643" y="3641800"/>
            <a:ext cx="245864" cy="92000"/>
          </a:xfrm>
          <a:prstGeom prst="rect">
            <a:avLst/>
          </a:prstGeom>
          <a:solidFill>
            <a:srgbClr val="5477A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 dirty="0"/>
          </a:p>
        </p:txBody>
      </p:sp>
      <p:sp>
        <p:nvSpPr>
          <p:cNvPr id="1044" name="Google Shape;1044;p71"/>
          <p:cNvSpPr/>
          <p:nvPr/>
        </p:nvSpPr>
        <p:spPr>
          <a:xfrm>
            <a:off x="5614180" y="3641800"/>
            <a:ext cx="203466" cy="92000"/>
          </a:xfrm>
          <a:prstGeom prst="rect">
            <a:avLst/>
          </a:prstGeom>
          <a:solidFill>
            <a:srgbClr val="4E6E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 dirty="0"/>
          </a:p>
        </p:txBody>
      </p:sp>
      <p:sp>
        <p:nvSpPr>
          <p:cNvPr id="1045" name="Google Shape;1045;p71"/>
          <p:cNvSpPr/>
          <p:nvPr/>
        </p:nvSpPr>
        <p:spPr>
          <a:xfrm>
            <a:off x="6288611" y="3641800"/>
            <a:ext cx="191856" cy="92000"/>
          </a:xfrm>
          <a:prstGeom prst="rect">
            <a:avLst/>
          </a:prstGeom>
          <a:solidFill>
            <a:srgbClr val="648D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 dirty="0"/>
          </a:p>
        </p:txBody>
      </p:sp>
      <p:sp>
        <p:nvSpPr>
          <p:cNvPr id="1046" name="Google Shape;1046;p71"/>
          <p:cNvSpPr/>
          <p:nvPr/>
        </p:nvSpPr>
        <p:spPr>
          <a:xfrm>
            <a:off x="6063481" y="3641800"/>
            <a:ext cx="225069" cy="92000"/>
          </a:xfrm>
          <a:prstGeom prst="rect">
            <a:avLst/>
          </a:prstGeom>
          <a:solidFill>
            <a:srgbClr val="5A7F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 dirty="0"/>
          </a:p>
        </p:txBody>
      </p:sp>
      <p:sp>
        <p:nvSpPr>
          <p:cNvPr id="18" name="Google Shape;1146;p74"/>
          <p:cNvSpPr>
            <a:spLocks noChangeAspect="1"/>
          </p:cNvSpPr>
          <p:nvPr/>
        </p:nvSpPr>
        <p:spPr>
          <a:xfrm>
            <a:off x="5536849" y="730416"/>
            <a:ext cx="953903" cy="853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40496"/>
                </a:moveTo>
                <a:cubicBezTo>
                  <a:pt x="120000" y="18069"/>
                  <a:pt x="100386" y="0"/>
                  <a:pt x="76328" y="0"/>
                </a:cubicBezTo>
                <a:cubicBezTo>
                  <a:pt x="58357" y="0"/>
                  <a:pt x="42801" y="10203"/>
                  <a:pt x="36328" y="24658"/>
                </a:cubicBezTo>
                <a:cubicBezTo>
                  <a:pt x="38454" y="24340"/>
                  <a:pt x="40676" y="24021"/>
                  <a:pt x="42801" y="24021"/>
                </a:cubicBezTo>
                <a:cubicBezTo>
                  <a:pt x="49371" y="13179"/>
                  <a:pt x="61932" y="6058"/>
                  <a:pt x="76328" y="6058"/>
                </a:cubicBezTo>
                <a:cubicBezTo>
                  <a:pt x="97391" y="6058"/>
                  <a:pt x="114589" y="21576"/>
                  <a:pt x="114589" y="40496"/>
                </a:cubicBezTo>
                <a:cubicBezTo>
                  <a:pt x="114589" y="49849"/>
                  <a:pt x="110434" y="58565"/>
                  <a:pt x="103091" y="65155"/>
                </a:cubicBezTo>
                <a:cubicBezTo>
                  <a:pt x="101449" y="66643"/>
                  <a:pt x="100676" y="68981"/>
                  <a:pt x="101159" y="71426"/>
                </a:cubicBezTo>
                <a:lnTo>
                  <a:pt x="103381" y="80141"/>
                </a:lnTo>
                <a:lnTo>
                  <a:pt x="92173" y="75358"/>
                </a:lnTo>
                <a:cubicBezTo>
                  <a:pt x="91884" y="77378"/>
                  <a:pt x="91594" y="79185"/>
                  <a:pt x="91111" y="81310"/>
                </a:cubicBezTo>
                <a:lnTo>
                  <a:pt x="111787" y="90026"/>
                </a:lnTo>
                <a:lnTo>
                  <a:pt x="106666" y="69619"/>
                </a:lnTo>
                <a:cubicBezTo>
                  <a:pt x="114782" y="62391"/>
                  <a:pt x="120000" y="51868"/>
                  <a:pt x="120000" y="40496"/>
                </a:cubicBezTo>
                <a:close/>
                <a:moveTo>
                  <a:pt x="43671" y="29973"/>
                </a:moveTo>
                <a:cubicBezTo>
                  <a:pt x="19613" y="29973"/>
                  <a:pt x="0" y="48042"/>
                  <a:pt x="0" y="70469"/>
                </a:cubicBezTo>
                <a:cubicBezTo>
                  <a:pt x="0" y="81948"/>
                  <a:pt x="5217" y="92364"/>
                  <a:pt x="13429" y="99592"/>
                </a:cubicBezTo>
                <a:lnTo>
                  <a:pt x="8212" y="120000"/>
                </a:lnTo>
                <a:lnTo>
                  <a:pt x="32753" y="109796"/>
                </a:lnTo>
                <a:cubicBezTo>
                  <a:pt x="36328" y="110752"/>
                  <a:pt x="39806" y="110965"/>
                  <a:pt x="43671" y="110965"/>
                </a:cubicBezTo>
                <a:cubicBezTo>
                  <a:pt x="67632" y="110965"/>
                  <a:pt x="87246" y="93002"/>
                  <a:pt x="87246" y="70469"/>
                </a:cubicBezTo>
                <a:cubicBezTo>
                  <a:pt x="87246" y="48042"/>
                  <a:pt x="67632" y="29973"/>
                  <a:pt x="43671" y="29973"/>
                </a:cubicBezTo>
                <a:close/>
                <a:moveTo>
                  <a:pt x="43671" y="105013"/>
                </a:moveTo>
                <a:cubicBezTo>
                  <a:pt x="40386" y="105013"/>
                  <a:pt x="37101" y="104694"/>
                  <a:pt x="33816" y="103844"/>
                </a:cubicBezTo>
                <a:lnTo>
                  <a:pt x="32753" y="103844"/>
                </a:lnTo>
                <a:cubicBezTo>
                  <a:pt x="32173" y="103844"/>
                  <a:pt x="31400" y="103844"/>
                  <a:pt x="30821" y="104162"/>
                </a:cubicBezTo>
                <a:lnTo>
                  <a:pt x="16618" y="110115"/>
                </a:lnTo>
                <a:lnTo>
                  <a:pt x="18840" y="101399"/>
                </a:lnTo>
                <a:cubicBezTo>
                  <a:pt x="19420" y="99061"/>
                  <a:pt x="18840" y="96616"/>
                  <a:pt x="16908" y="95128"/>
                </a:cubicBezTo>
                <a:cubicBezTo>
                  <a:pt x="9565" y="88538"/>
                  <a:pt x="5507" y="79822"/>
                  <a:pt x="5507" y="70469"/>
                </a:cubicBezTo>
                <a:cubicBezTo>
                  <a:pt x="5507" y="51656"/>
                  <a:pt x="22608" y="36031"/>
                  <a:pt x="43671" y="36031"/>
                </a:cubicBezTo>
                <a:cubicBezTo>
                  <a:pt x="64637" y="36031"/>
                  <a:pt x="81835" y="51656"/>
                  <a:pt x="81835" y="70469"/>
                </a:cubicBezTo>
                <a:cubicBezTo>
                  <a:pt x="81835" y="89388"/>
                  <a:pt x="64637" y="105013"/>
                  <a:pt x="43671" y="1050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</a:rPr>
              <a:t>Differentiators</a:t>
            </a:r>
            <a:endParaRPr sz="4000" b="1" dirty="0"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17933" y="2855523"/>
            <a:ext cx="11067667" cy="2249715"/>
            <a:chOff x="538450" y="2141642"/>
            <a:chExt cx="8300750" cy="1687286"/>
          </a:xfrm>
        </p:grpSpPr>
        <p:sp>
          <p:nvSpPr>
            <p:cNvPr id="501" name="Google Shape;501;p53"/>
            <p:cNvSpPr txBox="1"/>
            <p:nvPr/>
          </p:nvSpPr>
          <p:spPr>
            <a:xfrm>
              <a:off x="1250400" y="2551650"/>
              <a:ext cx="11739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800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96" name="Google Shape;496;p53"/>
            <p:cNvSpPr>
              <a:spLocks/>
            </p:cNvSpPr>
            <p:nvPr/>
          </p:nvSpPr>
          <p:spPr>
            <a:xfrm>
              <a:off x="538450" y="2141642"/>
              <a:ext cx="713232" cy="713232"/>
            </a:xfrm>
            <a:prstGeom prst="ellipse">
              <a:avLst/>
            </a:prstGeom>
            <a:solidFill>
              <a:srgbClr val="5477A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 dirty="0"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97" name="Google Shape;497;p53"/>
            <p:cNvSpPr/>
            <p:nvPr/>
          </p:nvSpPr>
          <p:spPr>
            <a:xfrm>
              <a:off x="717918" y="2305604"/>
              <a:ext cx="366600" cy="366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951" y="47903"/>
                  </a:moveTo>
                  <a:lnTo>
                    <a:pt x="110168" y="46554"/>
                  </a:lnTo>
                  <a:cubicBezTo>
                    <a:pt x="109108" y="42216"/>
                    <a:pt x="107180" y="37879"/>
                    <a:pt x="105060" y="34024"/>
                  </a:cubicBezTo>
                  <a:lnTo>
                    <a:pt x="108048" y="28915"/>
                  </a:lnTo>
                  <a:cubicBezTo>
                    <a:pt x="108819" y="26987"/>
                    <a:pt x="109686" y="24771"/>
                    <a:pt x="108048" y="23132"/>
                  </a:cubicBezTo>
                  <a:lnTo>
                    <a:pt x="96867" y="12048"/>
                  </a:lnTo>
                  <a:cubicBezTo>
                    <a:pt x="96096" y="11180"/>
                    <a:pt x="95228" y="10891"/>
                    <a:pt x="94457" y="10891"/>
                  </a:cubicBezTo>
                  <a:cubicBezTo>
                    <a:pt x="93301" y="10891"/>
                    <a:pt x="92240" y="11469"/>
                    <a:pt x="91180" y="12048"/>
                  </a:cubicBezTo>
                  <a:lnTo>
                    <a:pt x="85975" y="15036"/>
                  </a:lnTo>
                  <a:cubicBezTo>
                    <a:pt x="82216" y="12819"/>
                    <a:pt x="77879" y="10891"/>
                    <a:pt x="73445" y="9831"/>
                  </a:cubicBezTo>
                  <a:lnTo>
                    <a:pt x="72096" y="4144"/>
                  </a:lnTo>
                  <a:cubicBezTo>
                    <a:pt x="71614" y="2216"/>
                    <a:pt x="70265" y="0"/>
                    <a:pt x="68048" y="0"/>
                  </a:cubicBezTo>
                  <a:lnTo>
                    <a:pt x="51951" y="0"/>
                  </a:lnTo>
                  <a:cubicBezTo>
                    <a:pt x="49831" y="0"/>
                    <a:pt x="48481" y="1927"/>
                    <a:pt x="47903" y="4144"/>
                  </a:cubicBezTo>
                  <a:lnTo>
                    <a:pt x="46554" y="9831"/>
                  </a:lnTo>
                  <a:cubicBezTo>
                    <a:pt x="42216" y="10891"/>
                    <a:pt x="37879" y="12819"/>
                    <a:pt x="34024" y="15036"/>
                  </a:cubicBezTo>
                  <a:lnTo>
                    <a:pt x="28915" y="12048"/>
                  </a:lnTo>
                  <a:cubicBezTo>
                    <a:pt x="28048" y="11469"/>
                    <a:pt x="26698" y="10891"/>
                    <a:pt x="25638" y="10891"/>
                  </a:cubicBezTo>
                  <a:cubicBezTo>
                    <a:pt x="24771" y="10891"/>
                    <a:pt x="24000" y="11180"/>
                    <a:pt x="23132" y="12048"/>
                  </a:cubicBezTo>
                  <a:lnTo>
                    <a:pt x="12048" y="23132"/>
                  </a:lnTo>
                  <a:cubicBezTo>
                    <a:pt x="10409" y="24771"/>
                    <a:pt x="11180" y="26987"/>
                    <a:pt x="12048" y="28915"/>
                  </a:cubicBezTo>
                  <a:lnTo>
                    <a:pt x="15036" y="34024"/>
                  </a:lnTo>
                  <a:cubicBezTo>
                    <a:pt x="12819" y="37879"/>
                    <a:pt x="10891" y="42216"/>
                    <a:pt x="9831" y="46554"/>
                  </a:cubicBezTo>
                  <a:lnTo>
                    <a:pt x="4144" y="47903"/>
                  </a:lnTo>
                  <a:cubicBezTo>
                    <a:pt x="2216" y="48481"/>
                    <a:pt x="0" y="49831"/>
                    <a:pt x="0" y="51951"/>
                  </a:cubicBezTo>
                  <a:lnTo>
                    <a:pt x="0" y="68048"/>
                  </a:lnTo>
                  <a:cubicBezTo>
                    <a:pt x="0" y="70265"/>
                    <a:pt x="1927" y="71325"/>
                    <a:pt x="4144" y="72096"/>
                  </a:cubicBezTo>
                  <a:lnTo>
                    <a:pt x="9831" y="73445"/>
                  </a:lnTo>
                  <a:cubicBezTo>
                    <a:pt x="10891" y="77879"/>
                    <a:pt x="12819" y="82216"/>
                    <a:pt x="15036" y="85975"/>
                  </a:cubicBezTo>
                  <a:lnTo>
                    <a:pt x="12048" y="91180"/>
                  </a:lnTo>
                  <a:cubicBezTo>
                    <a:pt x="10891" y="92819"/>
                    <a:pt x="10409" y="95228"/>
                    <a:pt x="12048" y="96867"/>
                  </a:cubicBezTo>
                  <a:lnTo>
                    <a:pt x="23132" y="108048"/>
                  </a:lnTo>
                  <a:cubicBezTo>
                    <a:pt x="24000" y="108819"/>
                    <a:pt x="24771" y="108819"/>
                    <a:pt x="25638" y="108819"/>
                  </a:cubicBezTo>
                  <a:cubicBezTo>
                    <a:pt x="26698" y="108819"/>
                    <a:pt x="27759" y="108337"/>
                    <a:pt x="28915" y="108048"/>
                  </a:cubicBezTo>
                  <a:lnTo>
                    <a:pt x="34024" y="105060"/>
                  </a:lnTo>
                  <a:cubicBezTo>
                    <a:pt x="37879" y="107180"/>
                    <a:pt x="42216" y="109108"/>
                    <a:pt x="46554" y="110168"/>
                  </a:cubicBezTo>
                  <a:lnTo>
                    <a:pt x="47903" y="115951"/>
                  </a:lnTo>
                  <a:cubicBezTo>
                    <a:pt x="48481" y="117783"/>
                    <a:pt x="49831" y="120000"/>
                    <a:pt x="51951" y="120000"/>
                  </a:cubicBezTo>
                  <a:lnTo>
                    <a:pt x="68048" y="120000"/>
                  </a:lnTo>
                  <a:cubicBezTo>
                    <a:pt x="70265" y="120000"/>
                    <a:pt x="71325" y="118072"/>
                    <a:pt x="72096" y="115951"/>
                  </a:cubicBezTo>
                  <a:lnTo>
                    <a:pt x="73445" y="110168"/>
                  </a:lnTo>
                  <a:cubicBezTo>
                    <a:pt x="77879" y="109108"/>
                    <a:pt x="82216" y="107180"/>
                    <a:pt x="85975" y="105060"/>
                  </a:cubicBezTo>
                  <a:lnTo>
                    <a:pt x="91180" y="108048"/>
                  </a:lnTo>
                  <a:cubicBezTo>
                    <a:pt x="92240" y="108626"/>
                    <a:pt x="93301" y="108819"/>
                    <a:pt x="94457" y="108819"/>
                  </a:cubicBezTo>
                  <a:cubicBezTo>
                    <a:pt x="95228" y="108819"/>
                    <a:pt x="96096" y="108626"/>
                    <a:pt x="96867" y="108048"/>
                  </a:cubicBezTo>
                  <a:lnTo>
                    <a:pt x="108048" y="96867"/>
                  </a:lnTo>
                  <a:cubicBezTo>
                    <a:pt x="109686" y="95228"/>
                    <a:pt x="109108" y="93108"/>
                    <a:pt x="108048" y="91180"/>
                  </a:cubicBezTo>
                  <a:lnTo>
                    <a:pt x="105060" y="85975"/>
                  </a:lnTo>
                  <a:cubicBezTo>
                    <a:pt x="107180" y="82216"/>
                    <a:pt x="109108" y="77879"/>
                    <a:pt x="110168" y="73445"/>
                  </a:cubicBezTo>
                  <a:lnTo>
                    <a:pt x="115951" y="72096"/>
                  </a:lnTo>
                  <a:cubicBezTo>
                    <a:pt x="117783" y="71614"/>
                    <a:pt x="120000" y="70265"/>
                    <a:pt x="120000" y="68048"/>
                  </a:cubicBezTo>
                  <a:lnTo>
                    <a:pt x="120000" y="51951"/>
                  </a:lnTo>
                  <a:cubicBezTo>
                    <a:pt x="120000" y="49831"/>
                    <a:pt x="118072" y="48481"/>
                    <a:pt x="115951" y="47903"/>
                  </a:cubicBezTo>
                  <a:close/>
                  <a:moveTo>
                    <a:pt x="114602" y="66698"/>
                  </a:moveTo>
                  <a:lnTo>
                    <a:pt x="114602" y="66698"/>
                  </a:lnTo>
                  <a:lnTo>
                    <a:pt x="108819" y="68048"/>
                  </a:lnTo>
                  <a:cubicBezTo>
                    <a:pt x="106987" y="68626"/>
                    <a:pt x="105349" y="69975"/>
                    <a:pt x="105060" y="71903"/>
                  </a:cubicBezTo>
                  <a:cubicBezTo>
                    <a:pt x="103903" y="75662"/>
                    <a:pt x="102361" y="79518"/>
                    <a:pt x="100433" y="82987"/>
                  </a:cubicBezTo>
                  <a:cubicBezTo>
                    <a:pt x="99373" y="84626"/>
                    <a:pt x="99373" y="86843"/>
                    <a:pt x="100433" y="88481"/>
                  </a:cubicBezTo>
                  <a:lnTo>
                    <a:pt x="103421" y="93301"/>
                  </a:lnTo>
                  <a:lnTo>
                    <a:pt x="93879" y="102843"/>
                  </a:lnTo>
                  <a:lnTo>
                    <a:pt x="93879" y="102843"/>
                  </a:lnTo>
                  <a:lnTo>
                    <a:pt x="88963" y="99855"/>
                  </a:lnTo>
                  <a:cubicBezTo>
                    <a:pt x="88192" y="99373"/>
                    <a:pt x="87132" y="99084"/>
                    <a:pt x="86265" y="99084"/>
                  </a:cubicBezTo>
                  <a:cubicBezTo>
                    <a:pt x="85493" y="99084"/>
                    <a:pt x="84337" y="99373"/>
                    <a:pt x="83566" y="99855"/>
                  </a:cubicBezTo>
                  <a:cubicBezTo>
                    <a:pt x="80000" y="101783"/>
                    <a:pt x="76240" y="103421"/>
                    <a:pt x="72385" y="104481"/>
                  </a:cubicBezTo>
                  <a:cubicBezTo>
                    <a:pt x="70457" y="105060"/>
                    <a:pt x="69108" y="106409"/>
                    <a:pt x="68626" y="108337"/>
                  </a:cubicBezTo>
                  <a:lnTo>
                    <a:pt x="67180" y="114024"/>
                  </a:lnTo>
                  <a:lnTo>
                    <a:pt x="67180" y="114024"/>
                  </a:lnTo>
                  <a:lnTo>
                    <a:pt x="53879" y="114024"/>
                  </a:lnTo>
                  <a:lnTo>
                    <a:pt x="52530" y="108337"/>
                  </a:lnTo>
                  <a:cubicBezTo>
                    <a:pt x="51951" y="106409"/>
                    <a:pt x="50602" y="104771"/>
                    <a:pt x="48771" y="104481"/>
                  </a:cubicBezTo>
                  <a:cubicBezTo>
                    <a:pt x="44915" y="103421"/>
                    <a:pt x="41156" y="101783"/>
                    <a:pt x="37590" y="99855"/>
                  </a:cubicBezTo>
                  <a:cubicBezTo>
                    <a:pt x="36722" y="99373"/>
                    <a:pt x="35662" y="99084"/>
                    <a:pt x="34891" y="99084"/>
                  </a:cubicBezTo>
                  <a:cubicBezTo>
                    <a:pt x="33734" y="99084"/>
                    <a:pt x="32963" y="99373"/>
                    <a:pt x="32096" y="99855"/>
                  </a:cubicBezTo>
                  <a:lnTo>
                    <a:pt x="27277" y="102843"/>
                  </a:lnTo>
                  <a:lnTo>
                    <a:pt x="27277" y="102843"/>
                  </a:lnTo>
                  <a:lnTo>
                    <a:pt x="17734" y="93301"/>
                  </a:lnTo>
                  <a:lnTo>
                    <a:pt x="20722" y="88481"/>
                  </a:lnTo>
                  <a:cubicBezTo>
                    <a:pt x="21783" y="86843"/>
                    <a:pt x="21783" y="84626"/>
                    <a:pt x="20722" y="82987"/>
                  </a:cubicBezTo>
                  <a:cubicBezTo>
                    <a:pt x="18506" y="79518"/>
                    <a:pt x="17156" y="75662"/>
                    <a:pt x="16096" y="71903"/>
                  </a:cubicBezTo>
                  <a:cubicBezTo>
                    <a:pt x="15518" y="69975"/>
                    <a:pt x="14168" y="68626"/>
                    <a:pt x="12240" y="68048"/>
                  </a:cubicBezTo>
                  <a:lnTo>
                    <a:pt x="6843" y="66698"/>
                  </a:lnTo>
                  <a:lnTo>
                    <a:pt x="6843" y="66698"/>
                  </a:lnTo>
                  <a:lnTo>
                    <a:pt x="6843" y="53397"/>
                  </a:lnTo>
                  <a:lnTo>
                    <a:pt x="12530" y="51951"/>
                  </a:lnTo>
                  <a:cubicBezTo>
                    <a:pt x="14457" y="51469"/>
                    <a:pt x="16096" y="50120"/>
                    <a:pt x="16385" y="48192"/>
                  </a:cubicBezTo>
                  <a:cubicBezTo>
                    <a:pt x="17445" y="44337"/>
                    <a:pt x="19084" y="40578"/>
                    <a:pt x="21012" y="37012"/>
                  </a:cubicBezTo>
                  <a:cubicBezTo>
                    <a:pt x="22072" y="35373"/>
                    <a:pt x="22072" y="33253"/>
                    <a:pt x="21012" y="31614"/>
                  </a:cubicBezTo>
                  <a:lnTo>
                    <a:pt x="18024" y="26698"/>
                  </a:lnTo>
                  <a:lnTo>
                    <a:pt x="18024" y="26698"/>
                  </a:lnTo>
                  <a:lnTo>
                    <a:pt x="27469" y="17156"/>
                  </a:lnTo>
                  <a:lnTo>
                    <a:pt x="32385" y="20144"/>
                  </a:lnTo>
                  <a:cubicBezTo>
                    <a:pt x="33253" y="20722"/>
                    <a:pt x="34313" y="21012"/>
                    <a:pt x="35084" y="21012"/>
                  </a:cubicBezTo>
                  <a:cubicBezTo>
                    <a:pt x="35951" y="21012"/>
                    <a:pt x="37012" y="20722"/>
                    <a:pt x="37879" y="20144"/>
                  </a:cubicBezTo>
                  <a:cubicBezTo>
                    <a:pt x="41349" y="18313"/>
                    <a:pt x="45204" y="16674"/>
                    <a:pt x="48963" y="15518"/>
                  </a:cubicBezTo>
                  <a:cubicBezTo>
                    <a:pt x="50891" y="15036"/>
                    <a:pt x="52240" y="13686"/>
                    <a:pt x="52819" y="11759"/>
                  </a:cubicBezTo>
                  <a:lnTo>
                    <a:pt x="54168" y="6072"/>
                  </a:lnTo>
                  <a:lnTo>
                    <a:pt x="67469" y="6072"/>
                  </a:lnTo>
                  <a:lnTo>
                    <a:pt x="67469" y="6072"/>
                  </a:lnTo>
                  <a:lnTo>
                    <a:pt x="68819" y="11759"/>
                  </a:lnTo>
                  <a:cubicBezTo>
                    <a:pt x="69397" y="13686"/>
                    <a:pt x="70746" y="15228"/>
                    <a:pt x="72674" y="15518"/>
                  </a:cubicBezTo>
                  <a:cubicBezTo>
                    <a:pt x="76433" y="16674"/>
                    <a:pt x="80289" y="18313"/>
                    <a:pt x="83855" y="20144"/>
                  </a:cubicBezTo>
                  <a:cubicBezTo>
                    <a:pt x="84626" y="20722"/>
                    <a:pt x="85686" y="21012"/>
                    <a:pt x="86554" y="21012"/>
                  </a:cubicBezTo>
                  <a:cubicBezTo>
                    <a:pt x="87614" y="21012"/>
                    <a:pt x="88481" y="20722"/>
                    <a:pt x="89253" y="20144"/>
                  </a:cubicBezTo>
                  <a:lnTo>
                    <a:pt x="94168" y="17156"/>
                  </a:lnTo>
                  <a:lnTo>
                    <a:pt x="103710" y="26698"/>
                  </a:lnTo>
                  <a:lnTo>
                    <a:pt x="103710" y="26698"/>
                  </a:lnTo>
                  <a:lnTo>
                    <a:pt x="100722" y="31614"/>
                  </a:lnTo>
                  <a:cubicBezTo>
                    <a:pt x="99566" y="33253"/>
                    <a:pt x="99566" y="35373"/>
                    <a:pt x="100722" y="37012"/>
                  </a:cubicBezTo>
                  <a:cubicBezTo>
                    <a:pt x="102554" y="40578"/>
                    <a:pt x="104192" y="44337"/>
                    <a:pt x="105349" y="48192"/>
                  </a:cubicBezTo>
                  <a:cubicBezTo>
                    <a:pt x="105831" y="50120"/>
                    <a:pt x="107180" y="51469"/>
                    <a:pt x="109108" y="51951"/>
                  </a:cubicBezTo>
                  <a:lnTo>
                    <a:pt x="114795" y="53397"/>
                  </a:lnTo>
                  <a:lnTo>
                    <a:pt x="114795" y="66698"/>
                  </a:lnTo>
                  <a:lnTo>
                    <a:pt x="114602" y="66698"/>
                  </a:lnTo>
                  <a:close/>
                  <a:moveTo>
                    <a:pt x="60144" y="32674"/>
                  </a:moveTo>
                  <a:cubicBezTo>
                    <a:pt x="45204" y="32674"/>
                    <a:pt x="32963" y="44915"/>
                    <a:pt x="32963" y="59855"/>
                  </a:cubicBezTo>
                  <a:cubicBezTo>
                    <a:pt x="32963" y="74891"/>
                    <a:pt x="45204" y="87132"/>
                    <a:pt x="60144" y="87132"/>
                  </a:cubicBezTo>
                  <a:cubicBezTo>
                    <a:pt x="75084" y="87132"/>
                    <a:pt x="87325" y="74891"/>
                    <a:pt x="87325" y="59855"/>
                  </a:cubicBezTo>
                  <a:cubicBezTo>
                    <a:pt x="87325" y="44915"/>
                    <a:pt x="75084" y="32674"/>
                    <a:pt x="60144" y="32674"/>
                  </a:cubicBezTo>
                  <a:close/>
                  <a:moveTo>
                    <a:pt x="60144" y="81638"/>
                  </a:moveTo>
                  <a:cubicBezTo>
                    <a:pt x="48192" y="81638"/>
                    <a:pt x="38361" y="71903"/>
                    <a:pt x="38361" y="59855"/>
                  </a:cubicBezTo>
                  <a:cubicBezTo>
                    <a:pt x="38361" y="47903"/>
                    <a:pt x="48192" y="38168"/>
                    <a:pt x="60144" y="38168"/>
                  </a:cubicBezTo>
                  <a:cubicBezTo>
                    <a:pt x="72096" y="38168"/>
                    <a:pt x="81927" y="47903"/>
                    <a:pt x="81927" y="59855"/>
                  </a:cubicBezTo>
                  <a:cubicBezTo>
                    <a:pt x="81927" y="71903"/>
                    <a:pt x="72096" y="81638"/>
                    <a:pt x="60144" y="816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502;p53"/>
            <p:cNvSpPr txBox="1"/>
            <p:nvPr/>
          </p:nvSpPr>
          <p:spPr>
            <a:xfrm>
              <a:off x="1295400" y="2204296"/>
              <a:ext cx="27432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933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rPr>
                <a:t>Pandemic Bump</a:t>
              </a:r>
              <a:endParaRPr sz="2933" dirty="0">
                <a:solidFill>
                  <a:srgbClr val="FFFFFF"/>
                </a:solidFill>
                <a:latin typeface="+mn-lt"/>
                <a:ea typeface="Muli"/>
                <a:cs typeface="Muli"/>
                <a:sym typeface="Muli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553719" y="3111923"/>
              <a:ext cx="3488275" cy="717005"/>
              <a:chOff x="553719" y="3111923"/>
              <a:chExt cx="3488275" cy="717005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53719" y="3111923"/>
                <a:ext cx="717000" cy="717005"/>
                <a:chOff x="5399700" y="3725350"/>
                <a:chExt cx="717000" cy="717005"/>
              </a:xfrm>
            </p:grpSpPr>
            <p:sp>
              <p:nvSpPr>
                <p:cNvPr id="498" name="Google Shape;498;p53"/>
                <p:cNvSpPr/>
                <p:nvPr/>
              </p:nvSpPr>
              <p:spPr>
                <a:xfrm>
                  <a:off x="5399700" y="3725355"/>
                  <a:ext cx="717000" cy="717000"/>
                </a:xfrm>
                <a:prstGeom prst="ellipse">
                  <a:avLst/>
                </a:prstGeom>
                <a:solidFill>
                  <a:srgbClr val="595959">
                    <a:alpha val="1462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600" dirty="0">
                    <a:latin typeface="Muli"/>
                    <a:ea typeface="Muli"/>
                    <a:cs typeface="Muli"/>
                    <a:sym typeface="Muli"/>
                  </a:endParaRPr>
                </a:p>
              </p:txBody>
            </p:sp>
            <p:sp>
              <p:nvSpPr>
                <p:cNvPr id="499" name="Google Shape;499;p53"/>
                <p:cNvSpPr/>
                <p:nvPr/>
              </p:nvSpPr>
              <p:spPr>
                <a:xfrm>
                  <a:off x="5404750" y="3725350"/>
                  <a:ext cx="684900" cy="684900"/>
                </a:xfrm>
                <a:prstGeom prst="ellipse">
                  <a:avLst/>
                </a:prstGeom>
                <a:solidFill>
                  <a:srgbClr val="5477A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600" dirty="0">
                    <a:latin typeface="Muli"/>
                    <a:ea typeface="Muli"/>
                    <a:cs typeface="Muli"/>
                    <a:sym typeface="Muli"/>
                  </a:endParaRPr>
                </a:p>
              </p:txBody>
            </p:sp>
            <p:sp>
              <p:nvSpPr>
                <p:cNvPr id="500" name="Google Shape;500;p53"/>
                <p:cNvSpPr/>
                <p:nvPr/>
              </p:nvSpPr>
              <p:spPr>
                <a:xfrm>
                  <a:off x="5563900" y="3900551"/>
                  <a:ext cx="366600" cy="3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26398" y="81259"/>
                      </a:moveTo>
                      <a:lnTo>
                        <a:pt x="29202" y="78450"/>
                      </a:lnTo>
                      <a:cubicBezTo>
                        <a:pt x="29685" y="77966"/>
                        <a:pt x="29975" y="77384"/>
                        <a:pt x="29975" y="76610"/>
                      </a:cubicBezTo>
                      <a:cubicBezTo>
                        <a:pt x="29975" y="74963"/>
                        <a:pt x="28912" y="73801"/>
                        <a:pt x="27268" y="73801"/>
                      </a:cubicBezTo>
                      <a:cubicBezTo>
                        <a:pt x="26398" y="73801"/>
                        <a:pt x="25914" y="74092"/>
                        <a:pt x="25334" y="74673"/>
                      </a:cubicBezTo>
                      <a:lnTo>
                        <a:pt x="22626" y="77384"/>
                      </a:lnTo>
                      <a:cubicBezTo>
                        <a:pt x="22046" y="77966"/>
                        <a:pt x="21756" y="78450"/>
                        <a:pt x="21756" y="79322"/>
                      </a:cubicBezTo>
                      <a:cubicBezTo>
                        <a:pt x="21756" y="80968"/>
                        <a:pt x="22917" y="82033"/>
                        <a:pt x="24560" y="82033"/>
                      </a:cubicBezTo>
                      <a:cubicBezTo>
                        <a:pt x="25334" y="82033"/>
                        <a:pt x="25914" y="81743"/>
                        <a:pt x="26398" y="81259"/>
                      </a:cubicBezTo>
                      <a:close/>
                      <a:moveTo>
                        <a:pt x="43609" y="79322"/>
                      </a:moveTo>
                      <a:cubicBezTo>
                        <a:pt x="43609" y="77675"/>
                        <a:pt x="42546" y="76610"/>
                        <a:pt x="40902" y="76610"/>
                      </a:cubicBezTo>
                      <a:cubicBezTo>
                        <a:pt x="40032" y="76610"/>
                        <a:pt x="39548" y="76803"/>
                        <a:pt x="38968" y="77384"/>
                      </a:cubicBezTo>
                      <a:lnTo>
                        <a:pt x="11700" y="104697"/>
                      </a:lnTo>
                      <a:cubicBezTo>
                        <a:pt x="11120" y="105278"/>
                        <a:pt x="10829" y="105859"/>
                        <a:pt x="10829" y="106634"/>
                      </a:cubicBezTo>
                      <a:cubicBezTo>
                        <a:pt x="10829" y="108280"/>
                        <a:pt x="11990" y="109346"/>
                        <a:pt x="13634" y="109346"/>
                      </a:cubicBezTo>
                      <a:cubicBezTo>
                        <a:pt x="14407" y="109346"/>
                        <a:pt x="14987" y="109152"/>
                        <a:pt x="15471" y="108571"/>
                      </a:cubicBezTo>
                      <a:lnTo>
                        <a:pt x="42836" y="81259"/>
                      </a:lnTo>
                      <a:cubicBezTo>
                        <a:pt x="43319" y="80677"/>
                        <a:pt x="43609" y="80096"/>
                        <a:pt x="43609" y="79322"/>
                      </a:cubicBezTo>
                      <a:close/>
                      <a:moveTo>
                        <a:pt x="43609" y="90266"/>
                      </a:moveTo>
                      <a:cubicBezTo>
                        <a:pt x="42836" y="90266"/>
                        <a:pt x="42256" y="90556"/>
                        <a:pt x="41676" y="91041"/>
                      </a:cubicBezTo>
                      <a:lnTo>
                        <a:pt x="33553" y="99273"/>
                      </a:lnTo>
                      <a:cubicBezTo>
                        <a:pt x="32973" y="99854"/>
                        <a:pt x="32683" y="100338"/>
                        <a:pt x="32683" y="101210"/>
                      </a:cubicBezTo>
                      <a:cubicBezTo>
                        <a:pt x="32683" y="102857"/>
                        <a:pt x="33843" y="103922"/>
                        <a:pt x="35390" y="103922"/>
                      </a:cubicBezTo>
                      <a:cubicBezTo>
                        <a:pt x="36261" y="103922"/>
                        <a:pt x="36841" y="103631"/>
                        <a:pt x="37324" y="103050"/>
                      </a:cubicBezTo>
                      <a:lnTo>
                        <a:pt x="45543" y="94915"/>
                      </a:lnTo>
                      <a:cubicBezTo>
                        <a:pt x="46124" y="94334"/>
                        <a:pt x="46317" y="93753"/>
                        <a:pt x="46317" y="92978"/>
                      </a:cubicBezTo>
                      <a:cubicBezTo>
                        <a:pt x="46317" y="91331"/>
                        <a:pt x="45253" y="90266"/>
                        <a:pt x="43609" y="90266"/>
                      </a:cubicBezTo>
                      <a:close/>
                      <a:moveTo>
                        <a:pt x="120000" y="2808"/>
                      </a:moveTo>
                      <a:cubicBezTo>
                        <a:pt x="120000" y="1162"/>
                        <a:pt x="118936" y="0"/>
                        <a:pt x="117292" y="0"/>
                      </a:cubicBezTo>
                      <a:cubicBezTo>
                        <a:pt x="116712" y="0"/>
                        <a:pt x="116518" y="0"/>
                        <a:pt x="116228" y="290"/>
                      </a:cubicBezTo>
                      <a:lnTo>
                        <a:pt x="116228" y="290"/>
                      </a:lnTo>
                      <a:lnTo>
                        <a:pt x="1547" y="49491"/>
                      </a:lnTo>
                      <a:lnTo>
                        <a:pt x="1547" y="49491"/>
                      </a:lnTo>
                      <a:lnTo>
                        <a:pt x="1547" y="49491"/>
                      </a:lnTo>
                      <a:lnTo>
                        <a:pt x="1547" y="49491"/>
                      </a:lnTo>
                      <a:cubicBezTo>
                        <a:pt x="773" y="50072"/>
                        <a:pt x="0" y="50847"/>
                        <a:pt x="0" y="52009"/>
                      </a:cubicBezTo>
                      <a:cubicBezTo>
                        <a:pt x="0" y="53365"/>
                        <a:pt x="773" y="54140"/>
                        <a:pt x="1837" y="54430"/>
                      </a:cubicBezTo>
                      <a:lnTo>
                        <a:pt x="1837" y="54430"/>
                      </a:lnTo>
                      <a:lnTo>
                        <a:pt x="46897" y="73026"/>
                      </a:lnTo>
                      <a:lnTo>
                        <a:pt x="65463" y="118159"/>
                      </a:lnTo>
                      <a:lnTo>
                        <a:pt x="65463" y="118159"/>
                      </a:lnTo>
                      <a:cubicBezTo>
                        <a:pt x="65753" y="119225"/>
                        <a:pt x="66817" y="120000"/>
                        <a:pt x="67880" y="120000"/>
                      </a:cubicBezTo>
                      <a:cubicBezTo>
                        <a:pt x="69041" y="120000"/>
                        <a:pt x="69814" y="119515"/>
                        <a:pt x="70394" y="118353"/>
                      </a:cubicBezTo>
                      <a:lnTo>
                        <a:pt x="70394" y="118353"/>
                      </a:lnTo>
                      <a:lnTo>
                        <a:pt x="70394" y="118353"/>
                      </a:lnTo>
                      <a:lnTo>
                        <a:pt x="70394" y="118353"/>
                      </a:lnTo>
                      <a:lnTo>
                        <a:pt x="119516" y="3583"/>
                      </a:lnTo>
                      <a:lnTo>
                        <a:pt x="119516" y="3583"/>
                      </a:lnTo>
                      <a:cubicBezTo>
                        <a:pt x="120000" y="3583"/>
                        <a:pt x="120000" y="3292"/>
                        <a:pt x="120000" y="2808"/>
                      </a:cubicBezTo>
                      <a:close/>
                      <a:moveTo>
                        <a:pt x="9766" y="52009"/>
                      </a:moveTo>
                      <a:lnTo>
                        <a:pt x="105302" y="10944"/>
                      </a:lnTo>
                      <a:lnTo>
                        <a:pt x="48251" y="68087"/>
                      </a:lnTo>
                      <a:lnTo>
                        <a:pt x="9766" y="52009"/>
                      </a:lnTo>
                      <a:close/>
                      <a:moveTo>
                        <a:pt x="68170" y="110508"/>
                      </a:moveTo>
                      <a:lnTo>
                        <a:pt x="52312" y="71670"/>
                      </a:lnTo>
                      <a:lnTo>
                        <a:pt x="109363" y="14527"/>
                      </a:lnTo>
                      <a:lnTo>
                        <a:pt x="68170" y="11050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t" anchorCtr="0">
                  <a:noAutofit/>
                </a:bodyPr>
                <a:lstStyle/>
                <a:p>
                  <a:endParaRPr sz="2400" dirty="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" name="Google Shape;502;p53"/>
              <p:cNvSpPr txBox="1"/>
              <p:nvPr/>
            </p:nvSpPr>
            <p:spPr>
              <a:xfrm>
                <a:off x="1298794" y="3194896"/>
                <a:ext cx="2743200" cy="5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2933" dirty="0">
                    <a:solidFill>
                      <a:srgbClr val="FFFFFF"/>
                    </a:solidFill>
                    <a:latin typeface="+mn-lt"/>
                    <a:ea typeface="Muli"/>
                    <a:cs typeface="Muli"/>
                    <a:sym typeface="Muli"/>
                  </a:rPr>
                  <a:t>Sanitizer Shift</a:t>
                </a:r>
                <a:endParaRPr sz="2933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38" name="Google Shape;496;p53"/>
            <p:cNvSpPr>
              <a:spLocks/>
            </p:cNvSpPr>
            <p:nvPr/>
          </p:nvSpPr>
          <p:spPr>
            <a:xfrm>
              <a:off x="5029200" y="2141642"/>
              <a:ext cx="713232" cy="713232"/>
            </a:xfrm>
            <a:prstGeom prst="ellipse">
              <a:avLst/>
            </a:prstGeom>
            <a:solidFill>
              <a:srgbClr val="5477A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 dirty="0"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1" name="Google Shape;502;p53"/>
            <p:cNvSpPr txBox="1"/>
            <p:nvPr/>
          </p:nvSpPr>
          <p:spPr>
            <a:xfrm>
              <a:off x="5779376" y="2204296"/>
              <a:ext cx="298362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933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rPr>
                <a:t>Tech and Innovation</a:t>
              </a:r>
              <a:endParaRPr sz="2933" dirty="0">
                <a:solidFill>
                  <a:srgbClr val="FFFFFF"/>
                </a:solidFill>
                <a:latin typeface="+mn-lt"/>
                <a:ea typeface="Muli"/>
                <a:cs typeface="Muli"/>
                <a:sym typeface="Muli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037696" y="3111923"/>
              <a:ext cx="3801504" cy="717005"/>
              <a:chOff x="5037696" y="3111923"/>
              <a:chExt cx="3801504" cy="717005"/>
            </a:xfrm>
          </p:grpSpPr>
          <p:grpSp>
            <p:nvGrpSpPr>
              <p:cNvPr id="40" name="Group 31"/>
              <p:cNvGrpSpPr/>
              <p:nvPr/>
            </p:nvGrpSpPr>
            <p:grpSpPr>
              <a:xfrm>
                <a:off x="5037696" y="3111923"/>
                <a:ext cx="717000" cy="717005"/>
                <a:chOff x="5399700" y="3725350"/>
                <a:chExt cx="717000" cy="717005"/>
              </a:xfrm>
            </p:grpSpPr>
            <p:sp>
              <p:nvSpPr>
                <p:cNvPr id="43" name="Google Shape;498;p53"/>
                <p:cNvSpPr/>
                <p:nvPr/>
              </p:nvSpPr>
              <p:spPr>
                <a:xfrm>
                  <a:off x="5399700" y="3725355"/>
                  <a:ext cx="717000" cy="717000"/>
                </a:xfrm>
                <a:prstGeom prst="ellipse">
                  <a:avLst/>
                </a:prstGeom>
                <a:solidFill>
                  <a:srgbClr val="595959">
                    <a:alpha val="1462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600" dirty="0">
                    <a:latin typeface="Muli"/>
                    <a:ea typeface="Muli"/>
                    <a:cs typeface="Muli"/>
                    <a:sym typeface="Muli"/>
                  </a:endParaRPr>
                </a:p>
              </p:txBody>
            </p:sp>
            <p:sp>
              <p:nvSpPr>
                <p:cNvPr id="44" name="Google Shape;499;p53"/>
                <p:cNvSpPr/>
                <p:nvPr/>
              </p:nvSpPr>
              <p:spPr>
                <a:xfrm>
                  <a:off x="5404750" y="3725350"/>
                  <a:ext cx="684900" cy="684900"/>
                </a:xfrm>
                <a:prstGeom prst="ellipse">
                  <a:avLst/>
                </a:prstGeom>
                <a:solidFill>
                  <a:srgbClr val="5477A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600" dirty="0">
                    <a:latin typeface="Muli"/>
                    <a:ea typeface="Muli"/>
                    <a:cs typeface="Muli"/>
                    <a:sym typeface="Muli"/>
                  </a:endParaRPr>
                </a:p>
              </p:txBody>
            </p:sp>
          </p:grpSp>
          <p:sp>
            <p:nvSpPr>
              <p:cNvPr id="42" name="Google Shape;502;p53"/>
              <p:cNvSpPr txBox="1"/>
              <p:nvPr/>
            </p:nvSpPr>
            <p:spPr>
              <a:xfrm>
                <a:off x="5782770" y="3215215"/>
                <a:ext cx="3056430" cy="5198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US" sz="2933" dirty="0">
                    <a:solidFill>
                      <a:srgbClr val="FFFFFF"/>
                    </a:solidFill>
                    <a:latin typeface="+mn-lt"/>
                    <a:ea typeface="Muli"/>
                    <a:cs typeface="Muli"/>
                    <a:sym typeface="Muli"/>
                  </a:rPr>
                  <a:t>New Product Offerings</a:t>
                </a:r>
                <a:endParaRPr sz="2933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50" name="Google Shape;407;p50"/>
            <p:cNvSpPr>
              <a:spLocks noChangeAspect="1"/>
            </p:cNvSpPr>
            <p:nvPr/>
          </p:nvSpPr>
          <p:spPr>
            <a:xfrm>
              <a:off x="5257800" y="3244762"/>
              <a:ext cx="259543" cy="45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6376"/>
                  </a:moveTo>
                  <a:cubicBezTo>
                    <a:pt x="120000" y="44734"/>
                    <a:pt x="118050" y="43671"/>
                    <a:pt x="115036" y="43671"/>
                  </a:cubicBezTo>
                  <a:lnTo>
                    <a:pt x="74977" y="43671"/>
                  </a:lnTo>
                  <a:lnTo>
                    <a:pt x="99438" y="3574"/>
                  </a:lnTo>
                  <a:lnTo>
                    <a:pt x="99438" y="3574"/>
                  </a:lnTo>
                  <a:cubicBezTo>
                    <a:pt x="99438" y="3285"/>
                    <a:pt x="99970" y="2995"/>
                    <a:pt x="99970" y="2705"/>
                  </a:cubicBezTo>
                  <a:cubicBezTo>
                    <a:pt x="99970" y="1062"/>
                    <a:pt x="98020" y="0"/>
                    <a:pt x="95007" y="0"/>
                  </a:cubicBezTo>
                  <a:lnTo>
                    <a:pt x="45022" y="0"/>
                  </a:lnTo>
                  <a:cubicBezTo>
                    <a:pt x="42895" y="0"/>
                    <a:pt x="40945" y="869"/>
                    <a:pt x="40413" y="1932"/>
                  </a:cubicBezTo>
                  <a:lnTo>
                    <a:pt x="40413" y="1932"/>
                  </a:lnTo>
                  <a:lnTo>
                    <a:pt x="531" y="67342"/>
                  </a:lnTo>
                  <a:lnTo>
                    <a:pt x="531" y="67342"/>
                  </a:lnTo>
                  <a:cubicBezTo>
                    <a:pt x="531" y="67632"/>
                    <a:pt x="0" y="67922"/>
                    <a:pt x="0" y="68212"/>
                  </a:cubicBezTo>
                  <a:cubicBezTo>
                    <a:pt x="0" y="69855"/>
                    <a:pt x="1949" y="70917"/>
                    <a:pt x="4963" y="70917"/>
                  </a:cubicBezTo>
                  <a:lnTo>
                    <a:pt x="49453" y="70917"/>
                  </a:lnTo>
                  <a:lnTo>
                    <a:pt x="40059" y="117004"/>
                  </a:lnTo>
                  <a:lnTo>
                    <a:pt x="40059" y="117004"/>
                  </a:lnTo>
                  <a:lnTo>
                    <a:pt x="40059" y="117294"/>
                  </a:lnTo>
                  <a:cubicBezTo>
                    <a:pt x="40059" y="118937"/>
                    <a:pt x="42008" y="120000"/>
                    <a:pt x="45022" y="120000"/>
                  </a:cubicBezTo>
                  <a:cubicBezTo>
                    <a:pt x="46971" y="120000"/>
                    <a:pt x="48567" y="119420"/>
                    <a:pt x="49453" y="118357"/>
                  </a:cubicBezTo>
                  <a:lnTo>
                    <a:pt x="49453" y="118357"/>
                  </a:lnTo>
                  <a:lnTo>
                    <a:pt x="119468" y="47439"/>
                  </a:lnTo>
                  <a:lnTo>
                    <a:pt x="119468" y="47439"/>
                  </a:lnTo>
                  <a:cubicBezTo>
                    <a:pt x="120000" y="47149"/>
                    <a:pt x="120000" y="46956"/>
                    <a:pt x="120000" y="46376"/>
                  </a:cubicBezTo>
                  <a:close/>
                  <a:moveTo>
                    <a:pt x="52998" y="103671"/>
                  </a:moveTo>
                  <a:lnTo>
                    <a:pt x="59911" y="68405"/>
                  </a:lnTo>
                  <a:lnTo>
                    <a:pt x="59911" y="68405"/>
                  </a:lnTo>
                  <a:lnTo>
                    <a:pt x="59911" y="68212"/>
                  </a:lnTo>
                  <a:cubicBezTo>
                    <a:pt x="59911" y="66570"/>
                    <a:pt x="57961" y="65410"/>
                    <a:pt x="54948" y="65410"/>
                  </a:cubicBezTo>
                  <a:lnTo>
                    <a:pt x="12053" y="65410"/>
                  </a:lnTo>
                  <a:lnTo>
                    <a:pt x="48567" y="5507"/>
                  </a:lnTo>
                  <a:lnTo>
                    <a:pt x="87917" y="5507"/>
                  </a:lnTo>
                  <a:lnTo>
                    <a:pt x="63456" y="45507"/>
                  </a:lnTo>
                  <a:lnTo>
                    <a:pt x="63456" y="45507"/>
                  </a:lnTo>
                  <a:cubicBezTo>
                    <a:pt x="63456" y="45797"/>
                    <a:pt x="62924" y="46086"/>
                    <a:pt x="62924" y="46376"/>
                  </a:cubicBezTo>
                  <a:cubicBezTo>
                    <a:pt x="62924" y="48019"/>
                    <a:pt x="65051" y="49082"/>
                    <a:pt x="68064" y="49082"/>
                  </a:cubicBezTo>
                  <a:lnTo>
                    <a:pt x="106528" y="49082"/>
                  </a:lnTo>
                  <a:lnTo>
                    <a:pt x="52998" y="1036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001;p68"/>
            <p:cNvSpPr>
              <a:spLocks noChangeAspect="1"/>
            </p:cNvSpPr>
            <p:nvPr/>
          </p:nvSpPr>
          <p:spPr>
            <a:xfrm>
              <a:off x="5245012" y="2305314"/>
              <a:ext cx="306409" cy="36576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3209" y="87246"/>
                  </a:moveTo>
                  <a:cubicBezTo>
                    <a:pt x="29558" y="87246"/>
                    <a:pt x="26614" y="89758"/>
                    <a:pt x="26614" y="92753"/>
                  </a:cubicBezTo>
                  <a:cubicBezTo>
                    <a:pt x="26614" y="95748"/>
                    <a:pt x="29558" y="98164"/>
                    <a:pt x="33209" y="98164"/>
                  </a:cubicBezTo>
                  <a:cubicBezTo>
                    <a:pt x="36859" y="98164"/>
                    <a:pt x="39803" y="95748"/>
                    <a:pt x="39803" y="92753"/>
                  </a:cubicBezTo>
                  <a:cubicBezTo>
                    <a:pt x="39803" y="89758"/>
                    <a:pt x="36859" y="87246"/>
                    <a:pt x="33209" y="87246"/>
                  </a:cubicBezTo>
                  <a:close/>
                  <a:moveTo>
                    <a:pt x="43218" y="65410"/>
                  </a:moveTo>
                  <a:cubicBezTo>
                    <a:pt x="41216" y="65410"/>
                    <a:pt x="39803" y="66570"/>
                    <a:pt x="39803" y="68212"/>
                  </a:cubicBezTo>
                  <a:cubicBezTo>
                    <a:pt x="39803" y="69855"/>
                    <a:pt x="41216" y="70917"/>
                    <a:pt x="43218" y="70917"/>
                  </a:cubicBezTo>
                  <a:cubicBezTo>
                    <a:pt x="45220" y="70917"/>
                    <a:pt x="46516" y="69855"/>
                    <a:pt x="46516" y="68212"/>
                  </a:cubicBezTo>
                  <a:cubicBezTo>
                    <a:pt x="46516" y="66570"/>
                    <a:pt x="45220" y="65410"/>
                    <a:pt x="43218" y="65410"/>
                  </a:cubicBezTo>
                  <a:close/>
                  <a:moveTo>
                    <a:pt x="89735" y="87246"/>
                  </a:moveTo>
                  <a:cubicBezTo>
                    <a:pt x="87733" y="87246"/>
                    <a:pt x="86437" y="88405"/>
                    <a:pt x="86437" y="89951"/>
                  </a:cubicBezTo>
                  <a:cubicBezTo>
                    <a:pt x="86437" y="91594"/>
                    <a:pt x="87733" y="92753"/>
                    <a:pt x="89735" y="92753"/>
                  </a:cubicBezTo>
                  <a:cubicBezTo>
                    <a:pt x="91736" y="92753"/>
                    <a:pt x="93032" y="91594"/>
                    <a:pt x="93032" y="89951"/>
                  </a:cubicBezTo>
                  <a:cubicBezTo>
                    <a:pt x="93032" y="88405"/>
                    <a:pt x="91736" y="87246"/>
                    <a:pt x="89735" y="87246"/>
                  </a:cubicBezTo>
                  <a:close/>
                  <a:moveTo>
                    <a:pt x="93032" y="43671"/>
                  </a:moveTo>
                  <a:lnTo>
                    <a:pt x="93032" y="16328"/>
                  </a:lnTo>
                  <a:lnTo>
                    <a:pt x="99627" y="16328"/>
                  </a:lnTo>
                  <a:cubicBezTo>
                    <a:pt x="103277" y="16328"/>
                    <a:pt x="106339" y="13913"/>
                    <a:pt x="106339" y="10917"/>
                  </a:cubicBezTo>
                  <a:lnTo>
                    <a:pt x="106339" y="5507"/>
                  </a:lnTo>
                  <a:cubicBezTo>
                    <a:pt x="106339" y="2512"/>
                    <a:pt x="103277" y="0"/>
                    <a:pt x="99627" y="0"/>
                  </a:cubicBezTo>
                  <a:lnTo>
                    <a:pt x="19901" y="0"/>
                  </a:lnTo>
                  <a:cubicBezTo>
                    <a:pt x="16251" y="0"/>
                    <a:pt x="13307" y="2512"/>
                    <a:pt x="13307" y="5507"/>
                  </a:cubicBezTo>
                  <a:lnTo>
                    <a:pt x="13307" y="10917"/>
                  </a:lnTo>
                  <a:cubicBezTo>
                    <a:pt x="13307" y="13913"/>
                    <a:pt x="16251" y="16328"/>
                    <a:pt x="19901" y="16328"/>
                  </a:cubicBezTo>
                  <a:lnTo>
                    <a:pt x="26614" y="16328"/>
                  </a:lnTo>
                  <a:lnTo>
                    <a:pt x="26614" y="43671"/>
                  </a:lnTo>
                  <a:cubicBezTo>
                    <a:pt x="10598" y="52367"/>
                    <a:pt x="0" y="67342"/>
                    <a:pt x="0" y="84541"/>
                  </a:cubicBezTo>
                  <a:cubicBezTo>
                    <a:pt x="0" y="98454"/>
                    <a:pt x="6947" y="111014"/>
                    <a:pt x="18606" y="120000"/>
                  </a:cubicBezTo>
                  <a:lnTo>
                    <a:pt x="101393" y="120000"/>
                  </a:lnTo>
                  <a:cubicBezTo>
                    <a:pt x="112698" y="111014"/>
                    <a:pt x="120000" y="98454"/>
                    <a:pt x="120000" y="84541"/>
                  </a:cubicBezTo>
                  <a:cubicBezTo>
                    <a:pt x="119646" y="67632"/>
                    <a:pt x="108930" y="52657"/>
                    <a:pt x="93032" y="43671"/>
                  </a:cubicBezTo>
                  <a:close/>
                  <a:moveTo>
                    <a:pt x="19901" y="10917"/>
                  </a:moveTo>
                  <a:lnTo>
                    <a:pt x="19901" y="5507"/>
                  </a:lnTo>
                  <a:lnTo>
                    <a:pt x="99627" y="5507"/>
                  </a:lnTo>
                  <a:lnTo>
                    <a:pt x="99627" y="10917"/>
                  </a:lnTo>
                  <a:lnTo>
                    <a:pt x="19901" y="10917"/>
                  </a:lnTo>
                  <a:close/>
                  <a:moveTo>
                    <a:pt x="86437" y="16328"/>
                  </a:moveTo>
                  <a:lnTo>
                    <a:pt x="86437" y="23961"/>
                  </a:lnTo>
                  <a:cubicBezTo>
                    <a:pt x="79725" y="23961"/>
                    <a:pt x="71128" y="25120"/>
                    <a:pt x="61825" y="29468"/>
                  </a:cubicBezTo>
                  <a:cubicBezTo>
                    <a:pt x="50873" y="34685"/>
                    <a:pt x="40510" y="33043"/>
                    <a:pt x="33209" y="30241"/>
                  </a:cubicBezTo>
                  <a:lnTo>
                    <a:pt x="33209" y="16328"/>
                  </a:lnTo>
                  <a:lnTo>
                    <a:pt x="86437" y="16328"/>
                  </a:lnTo>
                  <a:close/>
                  <a:moveTo>
                    <a:pt x="98331" y="114492"/>
                  </a:moveTo>
                  <a:lnTo>
                    <a:pt x="21197" y="114492"/>
                  </a:lnTo>
                  <a:cubicBezTo>
                    <a:pt x="11894" y="106376"/>
                    <a:pt x="6594" y="95748"/>
                    <a:pt x="6594" y="84541"/>
                  </a:cubicBezTo>
                  <a:cubicBezTo>
                    <a:pt x="6594" y="70048"/>
                    <a:pt x="15544" y="56425"/>
                    <a:pt x="30264" y="48309"/>
                  </a:cubicBezTo>
                  <a:cubicBezTo>
                    <a:pt x="32266" y="47149"/>
                    <a:pt x="33209" y="45507"/>
                    <a:pt x="33209" y="43671"/>
                  </a:cubicBezTo>
                  <a:lnTo>
                    <a:pt x="33209" y="36231"/>
                  </a:lnTo>
                  <a:cubicBezTo>
                    <a:pt x="37212" y="37681"/>
                    <a:pt x="41805" y="38454"/>
                    <a:pt x="46869" y="38454"/>
                  </a:cubicBezTo>
                  <a:cubicBezTo>
                    <a:pt x="52522" y="38454"/>
                    <a:pt x="58410" y="37391"/>
                    <a:pt x="64769" y="34396"/>
                  </a:cubicBezTo>
                  <a:cubicBezTo>
                    <a:pt x="73130" y="30531"/>
                    <a:pt x="80431" y="29468"/>
                    <a:pt x="86084" y="29468"/>
                  </a:cubicBezTo>
                  <a:lnTo>
                    <a:pt x="86084" y="43671"/>
                  </a:lnTo>
                  <a:cubicBezTo>
                    <a:pt x="86084" y="45507"/>
                    <a:pt x="87026" y="47149"/>
                    <a:pt x="89028" y="48309"/>
                  </a:cubicBezTo>
                  <a:cubicBezTo>
                    <a:pt x="103984" y="56425"/>
                    <a:pt x="112698" y="70048"/>
                    <a:pt x="112698" y="84541"/>
                  </a:cubicBezTo>
                  <a:cubicBezTo>
                    <a:pt x="112934" y="95748"/>
                    <a:pt x="107634" y="106376"/>
                    <a:pt x="98331" y="114492"/>
                  </a:cubicBezTo>
                  <a:close/>
                  <a:moveTo>
                    <a:pt x="69715" y="49082"/>
                  </a:moveTo>
                  <a:cubicBezTo>
                    <a:pt x="64062" y="49082"/>
                    <a:pt x="59823" y="52657"/>
                    <a:pt x="59823" y="57294"/>
                  </a:cubicBezTo>
                  <a:cubicBezTo>
                    <a:pt x="59823" y="61932"/>
                    <a:pt x="64062" y="65410"/>
                    <a:pt x="69715" y="65410"/>
                  </a:cubicBezTo>
                  <a:cubicBezTo>
                    <a:pt x="75368" y="65410"/>
                    <a:pt x="79725" y="61932"/>
                    <a:pt x="79725" y="57294"/>
                  </a:cubicBezTo>
                  <a:cubicBezTo>
                    <a:pt x="79725" y="52657"/>
                    <a:pt x="75368" y="49082"/>
                    <a:pt x="69715" y="49082"/>
                  </a:cubicBezTo>
                  <a:close/>
                  <a:moveTo>
                    <a:pt x="69715" y="60000"/>
                  </a:moveTo>
                  <a:cubicBezTo>
                    <a:pt x="67831" y="60000"/>
                    <a:pt x="66418" y="58937"/>
                    <a:pt x="66418" y="57294"/>
                  </a:cubicBezTo>
                  <a:cubicBezTo>
                    <a:pt x="66418" y="55652"/>
                    <a:pt x="67831" y="54589"/>
                    <a:pt x="69715" y="54589"/>
                  </a:cubicBezTo>
                  <a:cubicBezTo>
                    <a:pt x="71717" y="54589"/>
                    <a:pt x="73130" y="55652"/>
                    <a:pt x="73130" y="57294"/>
                  </a:cubicBezTo>
                  <a:cubicBezTo>
                    <a:pt x="73130" y="58937"/>
                    <a:pt x="71717" y="60000"/>
                    <a:pt x="69715" y="60000"/>
                  </a:cubicBezTo>
                  <a:close/>
                  <a:moveTo>
                    <a:pt x="59823" y="76328"/>
                  </a:moveTo>
                  <a:cubicBezTo>
                    <a:pt x="56172" y="76328"/>
                    <a:pt x="53110" y="78840"/>
                    <a:pt x="53110" y="81835"/>
                  </a:cubicBezTo>
                  <a:cubicBezTo>
                    <a:pt x="53110" y="84830"/>
                    <a:pt x="56172" y="87246"/>
                    <a:pt x="59823" y="87246"/>
                  </a:cubicBezTo>
                  <a:cubicBezTo>
                    <a:pt x="63473" y="87246"/>
                    <a:pt x="66418" y="84830"/>
                    <a:pt x="66418" y="81835"/>
                  </a:cubicBezTo>
                  <a:cubicBezTo>
                    <a:pt x="66418" y="78840"/>
                    <a:pt x="63473" y="76328"/>
                    <a:pt x="59823" y="76328"/>
                  </a:cubicBezTo>
                  <a:close/>
                  <a:moveTo>
                    <a:pt x="69715" y="98164"/>
                  </a:moveTo>
                  <a:cubicBezTo>
                    <a:pt x="67831" y="98164"/>
                    <a:pt x="66418" y="99227"/>
                    <a:pt x="66418" y="100869"/>
                  </a:cubicBezTo>
                  <a:cubicBezTo>
                    <a:pt x="66418" y="102512"/>
                    <a:pt x="67831" y="103671"/>
                    <a:pt x="69715" y="103671"/>
                  </a:cubicBezTo>
                  <a:cubicBezTo>
                    <a:pt x="71717" y="103671"/>
                    <a:pt x="73130" y="102512"/>
                    <a:pt x="73130" y="100869"/>
                  </a:cubicBezTo>
                  <a:cubicBezTo>
                    <a:pt x="73130" y="99227"/>
                    <a:pt x="71717" y="98164"/>
                    <a:pt x="69715" y="981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 descr="A close-up of a soap dispenser&#10;&#10;Description automatically generated">
            <a:extLst>
              <a:ext uri="{FF2B5EF4-FFF2-40B4-BE49-F238E27FC236}">
                <a16:creationId xmlns:a16="http://schemas.microsoft.com/office/drawing/2014/main" id="{32A35B2E-809C-0B2D-47A3-55431B5905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9" t="25735" r="-853" b="9060"/>
          <a:stretch/>
        </p:blipFill>
        <p:spPr>
          <a:xfrm>
            <a:off x="-118334" y="1905382"/>
            <a:ext cx="12414325" cy="5302242"/>
          </a:xfrm>
          <a:prstGeom prst="rect">
            <a:avLst/>
          </a:prstGeom>
        </p:spPr>
      </p:pic>
      <p:sp>
        <p:nvSpPr>
          <p:cNvPr id="35" name="Google Shape;432;p51"/>
          <p:cNvSpPr>
            <a:spLocks/>
          </p:cNvSpPr>
          <p:nvPr/>
        </p:nvSpPr>
        <p:spPr>
          <a:xfrm>
            <a:off x="-1" y="1905383"/>
            <a:ext cx="12192000" cy="5174552"/>
          </a:xfrm>
          <a:prstGeom prst="rect">
            <a:avLst/>
          </a:prstGeom>
          <a:solidFill>
            <a:srgbClr val="000000">
              <a:alpha val="5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 dirty="0"/>
          </a:p>
        </p:txBody>
      </p:sp>
      <p:sp>
        <p:nvSpPr>
          <p:cNvPr id="4" name="Google Shape;501;p53">
            <a:extLst>
              <a:ext uri="{FF2B5EF4-FFF2-40B4-BE49-F238E27FC236}">
                <a16:creationId xmlns:a16="http://schemas.microsoft.com/office/drawing/2014/main" id="{12B49FB9-A37C-964D-0F3D-1C0946D79FA9}"/>
              </a:ext>
            </a:extLst>
          </p:cNvPr>
          <p:cNvSpPr txBox="1"/>
          <p:nvPr/>
        </p:nvSpPr>
        <p:spPr>
          <a:xfrm>
            <a:off x="2976677" y="4003052"/>
            <a:ext cx="117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DA2F2DB-C9C6-022B-B7F1-9306DDD13196}"/>
              </a:ext>
            </a:extLst>
          </p:cNvPr>
          <p:cNvGrpSpPr/>
          <p:nvPr/>
        </p:nvGrpSpPr>
        <p:grpSpPr>
          <a:xfrm>
            <a:off x="1144781" y="3085969"/>
            <a:ext cx="4485770" cy="717005"/>
            <a:chOff x="6755477" y="5205882"/>
            <a:chExt cx="4485770" cy="71700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D16FCA-56B8-366E-1A94-B3D99856DFB5}"/>
                </a:ext>
              </a:extLst>
            </p:cNvPr>
            <p:cNvGrpSpPr/>
            <p:nvPr/>
          </p:nvGrpSpPr>
          <p:grpSpPr>
            <a:xfrm>
              <a:off x="6755477" y="5205882"/>
              <a:ext cx="4485770" cy="717005"/>
              <a:chOff x="5037696" y="3111923"/>
              <a:chExt cx="4485770" cy="717005"/>
            </a:xfrm>
          </p:grpSpPr>
          <p:grpSp>
            <p:nvGrpSpPr>
              <p:cNvPr id="14" name="Group 31">
                <a:extLst>
                  <a:ext uri="{FF2B5EF4-FFF2-40B4-BE49-F238E27FC236}">
                    <a16:creationId xmlns:a16="http://schemas.microsoft.com/office/drawing/2014/main" id="{6B3FEF23-32E5-1719-6AE6-D90A8594226B}"/>
                  </a:ext>
                </a:extLst>
              </p:cNvPr>
              <p:cNvGrpSpPr/>
              <p:nvPr/>
            </p:nvGrpSpPr>
            <p:grpSpPr>
              <a:xfrm>
                <a:off x="5037696" y="3111923"/>
                <a:ext cx="717000" cy="717005"/>
                <a:chOff x="5399700" y="3725350"/>
                <a:chExt cx="717000" cy="717005"/>
              </a:xfrm>
            </p:grpSpPr>
            <p:sp>
              <p:nvSpPr>
                <p:cNvPr id="16" name="Google Shape;498;p53">
                  <a:extLst>
                    <a:ext uri="{FF2B5EF4-FFF2-40B4-BE49-F238E27FC236}">
                      <a16:creationId xmlns:a16="http://schemas.microsoft.com/office/drawing/2014/main" id="{795DFAC2-F8BD-32BF-3B8C-1336C9FFFBE6}"/>
                    </a:ext>
                  </a:extLst>
                </p:cNvPr>
                <p:cNvSpPr/>
                <p:nvPr/>
              </p:nvSpPr>
              <p:spPr>
                <a:xfrm>
                  <a:off x="5399700" y="3725355"/>
                  <a:ext cx="717000" cy="717000"/>
                </a:xfrm>
                <a:prstGeom prst="ellipse">
                  <a:avLst/>
                </a:prstGeom>
                <a:solidFill>
                  <a:srgbClr val="595959">
                    <a:alpha val="146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 dirty="0">
                    <a:latin typeface="Muli"/>
                    <a:ea typeface="Muli"/>
                    <a:cs typeface="Muli"/>
                    <a:sym typeface="Muli"/>
                  </a:endParaRPr>
                </a:p>
              </p:txBody>
            </p:sp>
            <p:sp>
              <p:nvSpPr>
                <p:cNvPr id="17" name="Google Shape;499;p53">
                  <a:extLst>
                    <a:ext uri="{FF2B5EF4-FFF2-40B4-BE49-F238E27FC236}">
                      <a16:creationId xmlns:a16="http://schemas.microsoft.com/office/drawing/2014/main" id="{5D2891A5-FF05-60B3-4C8E-10CEBD95460D}"/>
                    </a:ext>
                  </a:extLst>
                </p:cNvPr>
                <p:cNvSpPr/>
                <p:nvPr/>
              </p:nvSpPr>
              <p:spPr>
                <a:xfrm>
                  <a:off x="5404750" y="3725350"/>
                  <a:ext cx="684900" cy="684900"/>
                </a:xfrm>
                <a:prstGeom prst="ellipse">
                  <a:avLst/>
                </a:prstGeom>
                <a:solidFill>
                  <a:srgbClr val="5477A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 dirty="0">
                    <a:latin typeface="Muli"/>
                    <a:ea typeface="Muli"/>
                    <a:cs typeface="Muli"/>
                    <a:sym typeface="Muli"/>
                  </a:endParaRPr>
                </a:p>
              </p:txBody>
            </p:sp>
          </p:grpSp>
          <p:sp>
            <p:nvSpPr>
              <p:cNvPr id="15" name="Google Shape;502;p53">
                <a:extLst>
                  <a:ext uri="{FF2B5EF4-FFF2-40B4-BE49-F238E27FC236}">
                    <a16:creationId xmlns:a16="http://schemas.microsoft.com/office/drawing/2014/main" id="{024F1464-C5B3-70D2-F4D3-F6CB3E66F99A}"/>
                  </a:ext>
                </a:extLst>
              </p:cNvPr>
              <p:cNvSpPr txBox="1"/>
              <p:nvPr/>
            </p:nvSpPr>
            <p:spPr>
              <a:xfrm>
                <a:off x="5782769" y="3215215"/>
                <a:ext cx="3740697" cy="5198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dirty="0">
                    <a:solidFill>
                      <a:srgbClr val="FFFFFF"/>
                    </a:solidFill>
                    <a:latin typeface="+mn-lt"/>
                    <a:ea typeface="Muli"/>
                    <a:cs typeface="Muli"/>
                    <a:sym typeface="Muli"/>
                  </a:rPr>
                  <a:t>Labor Efficiencies</a:t>
                </a:r>
                <a:endParaRPr sz="3200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12" name="Google Shape;407;p50">
              <a:extLst>
                <a:ext uri="{FF2B5EF4-FFF2-40B4-BE49-F238E27FC236}">
                  <a16:creationId xmlns:a16="http://schemas.microsoft.com/office/drawing/2014/main" id="{5D7B4A23-89E6-463F-79D2-E4FE2EFB43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75581" y="5338721"/>
              <a:ext cx="259543" cy="45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6376"/>
                  </a:moveTo>
                  <a:cubicBezTo>
                    <a:pt x="120000" y="44734"/>
                    <a:pt x="118050" y="43671"/>
                    <a:pt x="115036" y="43671"/>
                  </a:cubicBezTo>
                  <a:lnTo>
                    <a:pt x="74977" y="43671"/>
                  </a:lnTo>
                  <a:lnTo>
                    <a:pt x="99438" y="3574"/>
                  </a:lnTo>
                  <a:lnTo>
                    <a:pt x="99438" y="3574"/>
                  </a:lnTo>
                  <a:cubicBezTo>
                    <a:pt x="99438" y="3285"/>
                    <a:pt x="99970" y="2995"/>
                    <a:pt x="99970" y="2705"/>
                  </a:cubicBezTo>
                  <a:cubicBezTo>
                    <a:pt x="99970" y="1062"/>
                    <a:pt x="98020" y="0"/>
                    <a:pt x="95007" y="0"/>
                  </a:cubicBezTo>
                  <a:lnTo>
                    <a:pt x="45022" y="0"/>
                  </a:lnTo>
                  <a:cubicBezTo>
                    <a:pt x="42895" y="0"/>
                    <a:pt x="40945" y="869"/>
                    <a:pt x="40413" y="1932"/>
                  </a:cubicBezTo>
                  <a:lnTo>
                    <a:pt x="40413" y="1932"/>
                  </a:lnTo>
                  <a:lnTo>
                    <a:pt x="531" y="67342"/>
                  </a:lnTo>
                  <a:lnTo>
                    <a:pt x="531" y="67342"/>
                  </a:lnTo>
                  <a:cubicBezTo>
                    <a:pt x="531" y="67632"/>
                    <a:pt x="0" y="67922"/>
                    <a:pt x="0" y="68212"/>
                  </a:cubicBezTo>
                  <a:cubicBezTo>
                    <a:pt x="0" y="69855"/>
                    <a:pt x="1949" y="70917"/>
                    <a:pt x="4963" y="70917"/>
                  </a:cubicBezTo>
                  <a:lnTo>
                    <a:pt x="49453" y="70917"/>
                  </a:lnTo>
                  <a:lnTo>
                    <a:pt x="40059" y="117004"/>
                  </a:lnTo>
                  <a:lnTo>
                    <a:pt x="40059" y="117004"/>
                  </a:lnTo>
                  <a:lnTo>
                    <a:pt x="40059" y="117294"/>
                  </a:lnTo>
                  <a:cubicBezTo>
                    <a:pt x="40059" y="118937"/>
                    <a:pt x="42008" y="120000"/>
                    <a:pt x="45022" y="120000"/>
                  </a:cubicBezTo>
                  <a:cubicBezTo>
                    <a:pt x="46971" y="120000"/>
                    <a:pt x="48567" y="119420"/>
                    <a:pt x="49453" y="118357"/>
                  </a:cubicBezTo>
                  <a:lnTo>
                    <a:pt x="49453" y="118357"/>
                  </a:lnTo>
                  <a:lnTo>
                    <a:pt x="119468" y="47439"/>
                  </a:lnTo>
                  <a:lnTo>
                    <a:pt x="119468" y="47439"/>
                  </a:lnTo>
                  <a:cubicBezTo>
                    <a:pt x="120000" y="47149"/>
                    <a:pt x="120000" y="46956"/>
                    <a:pt x="120000" y="46376"/>
                  </a:cubicBezTo>
                  <a:close/>
                  <a:moveTo>
                    <a:pt x="52998" y="103671"/>
                  </a:moveTo>
                  <a:lnTo>
                    <a:pt x="59911" y="68405"/>
                  </a:lnTo>
                  <a:lnTo>
                    <a:pt x="59911" y="68405"/>
                  </a:lnTo>
                  <a:lnTo>
                    <a:pt x="59911" y="68212"/>
                  </a:lnTo>
                  <a:cubicBezTo>
                    <a:pt x="59911" y="66570"/>
                    <a:pt x="57961" y="65410"/>
                    <a:pt x="54948" y="65410"/>
                  </a:cubicBezTo>
                  <a:lnTo>
                    <a:pt x="12053" y="65410"/>
                  </a:lnTo>
                  <a:lnTo>
                    <a:pt x="48567" y="5507"/>
                  </a:lnTo>
                  <a:lnTo>
                    <a:pt x="87917" y="5507"/>
                  </a:lnTo>
                  <a:lnTo>
                    <a:pt x="63456" y="45507"/>
                  </a:lnTo>
                  <a:lnTo>
                    <a:pt x="63456" y="45507"/>
                  </a:lnTo>
                  <a:cubicBezTo>
                    <a:pt x="63456" y="45797"/>
                    <a:pt x="62924" y="46086"/>
                    <a:pt x="62924" y="46376"/>
                  </a:cubicBezTo>
                  <a:cubicBezTo>
                    <a:pt x="62924" y="48019"/>
                    <a:pt x="65051" y="49082"/>
                    <a:pt x="68064" y="49082"/>
                  </a:cubicBezTo>
                  <a:lnTo>
                    <a:pt x="106528" y="49082"/>
                  </a:lnTo>
                  <a:lnTo>
                    <a:pt x="52998" y="1036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CEE8821-567A-2417-1AF7-A0428523D9B2}"/>
              </a:ext>
            </a:extLst>
          </p:cNvPr>
          <p:cNvGrpSpPr/>
          <p:nvPr/>
        </p:nvGrpSpPr>
        <p:grpSpPr>
          <a:xfrm>
            <a:off x="1144781" y="4631744"/>
            <a:ext cx="5027576" cy="713232"/>
            <a:chOff x="2264727" y="3593044"/>
            <a:chExt cx="5027576" cy="713232"/>
          </a:xfrm>
        </p:grpSpPr>
        <p:sp>
          <p:nvSpPr>
            <p:cNvPr id="5" name="Google Shape;496;p53">
              <a:extLst>
                <a:ext uri="{FF2B5EF4-FFF2-40B4-BE49-F238E27FC236}">
                  <a16:creationId xmlns:a16="http://schemas.microsoft.com/office/drawing/2014/main" id="{0B09C9C7-68DB-71AD-78B7-5673C3670123}"/>
                </a:ext>
              </a:extLst>
            </p:cNvPr>
            <p:cNvSpPr>
              <a:spLocks/>
            </p:cNvSpPr>
            <p:nvPr/>
          </p:nvSpPr>
          <p:spPr>
            <a:xfrm>
              <a:off x="2264727" y="3593044"/>
              <a:ext cx="713232" cy="713232"/>
            </a:xfrm>
            <a:prstGeom prst="ellipse">
              <a:avLst/>
            </a:prstGeom>
            <a:solidFill>
              <a:srgbClr val="5477A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7" name="Google Shape;502;p53">
              <a:extLst>
                <a:ext uri="{FF2B5EF4-FFF2-40B4-BE49-F238E27FC236}">
                  <a16:creationId xmlns:a16="http://schemas.microsoft.com/office/drawing/2014/main" id="{75CCF651-B917-472F-74C4-8DAD2B4ECDCA}"/>
                </a:ext>
              </a:extLst>
            </p:cNvPr>
            <p:cNvSpPr txBox="1"/>
            <p:nvPr/>
          </p:nvSpPr>
          <p:spPr>
            <a:xfrm>
              <a:off x="3021676" y="3655698"/>
              <a:ext cx="4270627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rPr>
                <a:t>Image Enhancement</a:t>
              </a:r>
              <a:endParaRPr sz="3200" dirty="0">
                <a:solidFill>
                  <a:srgbClr val="FFFFFF"/>
                </a:solidFill>
                <a:latin typeface="+mn-lt"/>
                <a:ea typeface="Muli"/>
                <a:cs typeface="Muli"/>
                <a:sym typeface="Muli"/>
              </a:endParaRPr>
            </a:p>
          </p:txBody>
        </p:sp>
        <p:pic>
          <p:nvPicPr>
            <p:cNvPr id="24" name="Graphic 23" descr="Images with solid fill">
              <a:extLst>
                <a:ext uri="{FF2B5EF4-FFF2-40B4-BE49-F238E27FC236}">
                  <a16:creationId xmlns:a16="http://schemas.microsoft.com/office/drawing/2014/main" id="{AEFFC7DE-575D-35F6-9E41-FAD817C81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95398" y="3710043"/>
              <a:ext cx="479234" cy="47923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F80FD1-9464-F19B-8F9E-F1517798BB0F}"/>
              </a:ext>
            </a:extLst>
          </p:cNvPr>
          <p:cNvGrpSpPr/>
          <p:nvPr/>
        </p:nvGrpSpPr>
        <p:grpSpPr>
          <a:xfrm>
            <a:off x="6699323" y="3096752"/>
            <a:ext cx="3488275" cy="717005"/>
            <a:chOff x="2320882" y="5202919"/>
            <a:chExt cx="3488275" cy="7170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1131D26-B411-57E7-9001-665C54FFA3B9}"/>
                </a:ext>
              </a:extLst>
            </p:cNvPr>
            <p:cNvGrpSpPr/>
            <p:nvPr/>
          </p:nvGrpSpPr>
          <p:grpSpPr>
            <a:xfrm>
              <a:off x="2320882" y="5202919"/>
              <a:ext cx="3488275" cy="717005"/>
              <a:chOff x="553719" y="3111923"/>
              <a:chExt cx="3488275" cy="717005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EEDB6C1-1D86-BE81-BD11-9AA4FEC81E6D}"/>
                  </a:ext>
                </a:extLst>
              </p:cNvPr>
              <p:cNvGrpSpPr/>
              <p:nvPr/>
            </p:nvGrpSpPr>
            <p:grpSpPr>
              <a:xfrm>
                <a:off x="553719" y="3111923"/>
                <a:ext cx="717000" cy="717005"/>
                <a:chOff x="5399700" y="3725350"/>
                <a:chExt cx="717000" cy="717005"/>
              </a:xfrm>
            </p:grpSpPr>
            <p:sp>
              <p:nvSpPr>
                <p:cNvPr id="20" name="Google Shape;498;p53">
                  <a:extLst>
                    <a:ext uri="{FF2B5EF4-FFF2-40B4-BE49-F238E27FC236}">
                      <a16:creationId xmlns:a16="http://schemas.microsoft.com/office/drawing/2014/main" id="{F903575F-AB78-0005-061B-DD366DE390EC}"/>
                    </a:ext>
                  </a:extLst>
                </p:cNvPr>
                <p:cNvSpPr/>
                <p:nvPr/>
              </p:nvSpPr>
              <p:spPr>
                <a:xfrm>
                  <a:off x="5399700" y="3725355"/>
                  <a:ext cx="717000" cy="717000"/>
                </a:xfrm>
                <a:prstGeom prst="ellipse">
                  <a:avLst/>
                </a:prstGeom>
                <a:solidFill>
                  <a:srgbClr val="595959">
                    <a:alpha val="146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 dirty="0">
                    <a:latin typeface="Muli"/>
                    <a:ea typeface="Muli"/>
                    <a:cs typeface="Muli"/>
                    <a:sym typeface="Muli"/>
                  </a:endParaRPr>
                </a:p>
              </p:txBody>
            </p:sp>
            <p:sp>
              <p:nvSpPr>
                <p:cNvPr id="21" name="Google Shape;499;p53">
                  <a:extLst>
                    <a:ext uri="{FF2B5EF4-FFF2-40B4-BE49-F238E27FC236}">
                      <a16:creationId xmlns:a16="http://schemas.microsoft.com/office/drawing/2014/main" id="{9AA27D0E-9EFE-FD78-6E28-0D45BBED4C12}"/>
                    </a:ext>
                  </a:extLst>
                </p:cNvPr>
                <p:cNvSpPr/>
                <p:nvPr/>
              </p:nvSpPr>
              <p:spPr>
                <a:xfrm>
                  <a:off x="5404750" y="3725350"/>
                  <a:ext cx="684900" cy="684900"/>
                </a:xfrm>
                <a:prstGeom prst="ellipse">
                  <a:avLst/>
                </a:prstGeom>
                <a:solidFill>
                  <a:srgbClr val="5477A7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 dirty="0">
                    <a:latin typeface="Muli"/>
                    <a:ea typeface="Muli"/>
                    <a:cs typeface="Muli"/>
                    <a:sym typeface="Muli"/>
                  </a:endParaRPr>
                </a:p>
              </p:txBody>
            </p:sp>
          </p:grpSp>
          <p:sp>
            <p:nvSpPr>
              <p:cNvPr id="19" name="Google Shape;502;p53">
                <a:extLst>
                  <a:ext uri="{FF2B5EF4-FFF2-40B4-BE49-F238E27FC236}">
                    <a16:creationId xmlns:a16="http://schemas.microsoft.com/office/drawing/2014/main" id="{EB349EE0-77B1-1BE1-569F-85E38AB087B2}"/>
                  </a:ext>
                </a:extLst>
              </p:cNvPr>
              <p:cNvSpPr txBox="1"/>
              <p:nvPr/>
            </p:nvSpPr>
            <p:spPr>
              <a:xfrm>
                <a:off x="1298794" y="3194896"/>
                <a:ext cx="2743200" cy="5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dirty="0">
                    <a:solidFill>
                      <a:srgbClr val="FFFFFF"/>
                    </a:solidFill>
                    <a:latin typeface="+mn-lt"/>
                    <a:ea typeface="Muli"/>
                    <a:cs typeface="Muli"/>
                    <a:sym typeface="Muli"/>
                  </a:rPr>
                  <a:t>Cost Savings</a:t>
                </a:r>
                <a:endParaRPr sz="3200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endParaRPr>
              </a:p>
            </p:txBody>
          </p:sp>
        </p:grpSp>
        <p:pic>
          <p:nvPicPr>
            <p:cNvPr id="27" name="Graphic 26" descr="Money outline">
              <a:extLst>
                <a:ext uri="{FF2B5EF4-FFF2-40B4-BE49-F238E27FC236}">
                  <a16:creationId xmlns:a16="http://schemas.microsoft.com/office/drawing/2014/main" id="{D41CDB31-5522-EB18-80A5-3EDFF189F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8156" y="5285892"/>
              <a:ext cx="505819" cy="50581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025D510-9977-C14F-A6FD-09C30C8CEF41}"/>
              </a:ext>
            </a:extLst>
          </p:cNvPr>
          <p:cNvGrpSpPr/>
          <p:nvPr/>
        </p:nvGrpSpPr>
        <p:grpSpPr>
          <a:xfrm>
            <a:off x="6699323" y="4663349"/>
            <a:ext cx="4728340" cy="713232"/>
            <a:chOff x="6755477" y="3593044"/>
            <a:chExt cx="4728340" cy="713232"/>
          </a:xfrm>
        </p:grpSpPr>
        <p:sp>
          <p:nvSpPr>
            <p:cNvPr id="9" name="Google Shape;496;p53">
              <a:extLst>
                <a:ext uri="{FF2B5EF4-FFF2-40B4-BE49-F238E27FC236}">
                  <a16:creationId xmlns:a16="http://schemas.microsoft.com/office/drawing/2014/main" id="{74A6F911-7C68-13EC-7A85-499CE517F3CA}"/>
                </a:ext>
              </a:extLst>
            </p:cNvPr>
            <p:cNvSpPr>
              <a:spLocks/>
            </p:cNvSpPr>
            <p:nvPr/>
          </p:nvSpPr>
          <p:spPr>
            <a:xfrm>
              <a:off x="6755477" y="3593044"/>
              <a:ext cx="713232" cy="713232"/>
            </a:xfrm>
            <a:prstGeom prst="ellipse">
              <a:avLst/>
            </a:prstGeom>
            <a:solidFill>
              <a:srgbClr val="5477A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0" name="Google Shape;502;p53">
              <a:extLst>
                <a:ext uri="{FF2B5EF4-FFF2-40B4-BE49-F238E27FC236}">
                  <a16:creationId xmlns:a16="http://schemas.microsoft.com/office/drawing/2014/main" id="{B7617316-8124-8E29-0339-E35D55BA93F4}"/>
                </a:ext>
              </a:extLst>
            </p:cNvPr>
            <p:cNvSpPr txBox="1"/>
            <p:nvPr/>
          </p:nvSpPr>
          <p:spPr>
            <a:xfrm>
              <a:off x="7505652" y="3655698"/>
              <a:ext cx="3978165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rPr>
                <a:t>Safety and Health</a:t>
              </a:r>
              <a:endParaRPr sz="3200" dirty="0">
                <a:solidFill>
                  <a:srgbClr val="FFFFFF"/>
                </a:solidFill>
                <a:latin typeface="+mn-lt"/>
                <a:ea typeface="Muli"/>
                <a:cs typeface="Muli"/>
                <a:sym typeface="Muli"/>
              </a:endParaRPr>
            </a:p>
          </p:txBody>
        </p:sp>
        <p:pic>
          <p:nvPicPr>
            <p:cNvPr id="31" name="Graphic 30" descr="Medical with solid fill">
              <a:extLst>
                <a:ext uri="{FF2B5EF4-FFF2-40B4-BE49-F238E27FC236}">
                  <a16:creationId xmlns:a16="http://schemas.microsoft.com/office/drawing/2014/main" id="{25DA63A0-52DF-1875-A558-9D5AA0FBE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34729" y="3678118"/>
              <a:ext cx="558800" cy="558800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</a:rPr>
              <a:t>Differentiators: Labor Efficiencies</a:t>
            </a:r>
            <a:endParaRPr sz="4000" b="1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05EA4-3175-0FBD-B3D1-59C614700B90}"/>
              </a:ext>
            </a:extLst>
          </p:cNvPr>
          <p:cNvSpPr/>
          <p:nvPr/>
        </p:nvSpPr>
        <p:spPr>
          <a:xfrm>
            <a:off x="5570290" y="1578319"/>
            <a:ext cx="5891867" cy="5020997"/>
          </a:xfrm>
          <a:prstGeom prst="rect">
            <a:avLst/>
          </a:prstGeom>
          <a:solidFill>
            <a:srgbClr val="648DC6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0E48BD-1B7E-2AC0-A660-53C88AC36640}"/>
              </a:ext>
            </a:extLst>
          </p:cNvPr>
          <p:cNvSpPr/>
          <p:nvPr/>
        </p:nvSpPr>
        <p:spPr>
          <a:xfrm>
            <a:off x="1375892" y="4134809"/>
            <a:ext cx="3358395" cy="2464507"/>
          </a:xfrm>
          <a:prstGeom prst="rect">
            <a:avLst/>
          </a:prstGeom>
          <a:solidFill>
            <a:srgbClr val="648DC6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8406A6-035A-AE3A-487B-1A7B001B6788}"/>
              </a:ext>
            </a:extLst>
          </p:cNvPr>
          <p:cNvSpPr/>
          <p:nvPr/>
        </p:nvSpPr>
        <p:spPr>
          <a:xfrm>
            <a:off x="1375892" y="1578319"/>
            <a:ext cx="3358395" cy="2335137"/>
          </a:xfrm>
          <a:prstGeom prst="rect">
            <a:avLst/>
          </a:prstGeom>
          <a:solidFill>
            <a:srgbClr val="648DC6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D47A97-86A1-705E-2EFA-BE5D588FA4A0}"/>
              </a:ext>
            </a:extLst>
          </p:cNvPr>
          <p:cNvSpPr txBox="1"/>
          <p:nvPr/>
        </p:nvSpPr>
        <p:spPr>
          <a:xfrm>
            <a:off x="5634604" y="2413555"/>
            <a:ext cx="5763237" cy="3268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above counter access – no need to refill from under the counter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Refill at any time – set up efficient refilling schedule</a:t>
            </a:r>
          </a:p>
          <a:p>
            <a:pPr marL="285750" indent="-285750">
              <a:spcAft>
                <a:spcPts val="3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F2F204-D5F1-36D5-87DE-B1D239DDCC8C}"/>
              </a:ext>
            </a:extLst>
          </p:cNvPr>
          <p:cNvCxnSpPr>
            <a:cxnSpLocks/>
          </p:cNvCxnSpPr>
          <p:nvPr/>
        </p:nvCxnSpPr>
        <p:spPr>
          <a:xfrm>
            <a:off x="5151422" y="1518928"/>
            <a:ext cx="0" cy="5234957"/>
          </a:xfrm>
          <a:prstGeom prst="line">
            <a:avLst/>
          </a:prstGeom>
          <a:ln w="57150">
            <a:solidFill>
              <a:srgbClr val="4E6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person, indoor, sink, plumbing fixture&#10;&#10;Description automatically generated">
            <a:extLst>
              <a:ext uri="{FF2B5EF4-FFF2-40B4-BE49-F238E27FC236}">
                <a16:creationId xmlns:a16="http://schemas.microsoft.com/office/drawing/2014/main" id="{942F3FA9-E852-CB76-4D42-9DB0A1981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61" y="4404829"/>
            <a:ext cx="2885456" cy="1924466"/>
          </a:xfrm>
          <a:prstGeom prst="rect">
            <a:avLst/>
          </a:prstGeom>
        </p:spPr>
      </p:pic>
      <p:pic>
        <p:nvPicPr>
          <p:cNvPr id="9" name="Picture 8" descr="A faucet on a counter&#10;&#10;Description automatically generated with low confidence">
            <a:extLst>
              <a:ext uri="{FF2B5EF4-FFF2-40B4-BE49-F238E27FC236}">
                <a16:creationId xmlns:a16="http://schemas.microsoft.com/office/drawing/2014/main" id="{0D2BE239-4F4E-1498-D85A-56922E5D3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61" y="1783654"/>
            <a:ext cx="2885456" cy="192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8963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</a:rPr>
              <a:t>Differentiators: Image Enhancement</a:t>
            </a:r>
            <a:endParaRPr sz="4000" b="1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05EA4-3175-0FBD-B3D1-59C614700B90}"/>
              </a:ext>
            </a:extLst>
          </p:cNvPr>
          <p:cNvSpPr/>
          <p:nvPr/>
        </p:nvSpPr>
        <p:spPr>
          <a:xfrm>
            <a:off x="5570290" y="1578319"/>
            <a:ext cx="5891867" cy="5020997"/>
          </a:xfrm>
          <a:prstGeom prst="rect">
            <a:avLst/>
          </a:prstGeom>
          <a:solidFill>
            <a:srgbClr val="648DC6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7AEFAB-816B-5708-50EE-17BDA03898D7}"/>
              </a:ext>
            </a:extLst>
          </p:cNvPr>
          <p:cNvGrpSpPr/>
          <p:nvPr/>
        </p:nvGrpSpPr>
        <p:grpSpPr>
          <a:xfrm>
            <a:off x="1375892" y="4134809"/>
            <a:ext cx="3358395" cy="2464507"/>
            <a:chOff x="2394654" y="4137062"/>
            <a:chExt cx="3623051" cy="265872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0E48BD-1B7E-2AC0-A660-53C88AC36640}"/>
                </a:ext>
              </a:extLst>
            </p:cNvPr>
            <p:cNvSpPr/>
            <p:nvPr/>
          </p:nvSpPr>
          <p:spPr>
            <a:xfrm>
              <a:off x="2394654" y="4137062"/>
              <a:ext cx="3623051" cy="2658721"/>
            </a:xfrm>
            <a:prstGeom prst="rect">
              <a:avLst/>
            </a:prstGeom>
            <a:solidFill>
              <a:srgbClr val="648DC6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bathroom with sinks and mirrors&#10;&#10;Description automatically generated with low confidence">
              <a:extLst>
                <a:ext uri="{FF2B5EF4-FFF2-40B4-BE49-F238E27FC236}">
                  <a16:creationId xmlns:a16="http://schemas.microsoft.com/office/drawing/2014/main" id="{52C774FA-B545-009C-2ECF-33B9CD40A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458" y="4279471"/>
              <a:ext cx="3177445" cy="23830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D9A1CC0-2667-B91C-BD16-D0CE9A824AF8}"/>
              </a:ext>
            </a:extLst>
          </p:cNvPr>
          <p:cNvGrpSpPr/>
          <p:nvPr/>
        </p:nvGrpSpPr>
        <p:grpSpPr>
          <a:xfrm>
            <a:off x="1375892" y="1578319"/>
            <a:ext cx="3358395" cy="2335137"/>
            <a:chOff x="83043" y="1592355"/>
            <a:chExt cx="3526077" cy="245172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B8406A6-035A-AE3A-487B-1A7B001B6788}"/>
                </a:ext>
              </a:extLst>
            </p:cNvPr>
            <p:cNvSpPr/>
            <p:nvPr/>
          </p:nvSpPr>
          <p:spPr>
            <a:xfrm>
              <a:off x="83043" y="1592355"/>
              <a:ext cx="3526077" cy="2451728"/>
            </a:xfrm>
            <a:prstGeom prst="rect">
              <a:avLst/>
            </a:prstGeom>
            <a:solidFill>
              <a:srgbClr val="648DC6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A close-up of a bathroom sink&#10;&#10;Description automatically generated with medium confidence">
              <a:extLst>
                <a:ext uri="{FF2B5EF4-FFF2-40B4-BE49-F238E27FC236}">
                  <a16:creationId xmlns:a16="http://schemas.microsoft.com/office/drawing/2014/main" id="{780D445E-900D-E16F-EEF7-66C12CE48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59" y="1758582"/>
              <a:ext cx="3177446" cy="211927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3D47A97-86A1-705E-2EFA-BE5D588FA4A0}"/>
              </a:ext>
            </a:extLst>
          </p:cNvPr>
          <p:cNvSpPr txBox="1"/>
          <p:nvPr/>
        </p:nvSpPr>
        <p:spPr>
          <a:xfrm>
            <a:off x="5634604" y="1813451"/>
            <a:ext cx="576323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Sleek chrome finish</a:t>
            </a:r>
          </a:p>
          <a:p>
            <a:pPr marL="285750" indent="-285750">
              <a:spcAft>
                <a:spcPts val="3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 free conveys  commitment to a healthy, clean environment</a:t>
            </a:r>
          </a:p>
          <a:p>
            <a:pPr marL="285750" indent="-285750">
              <a:spcAft>
                <a:spcPts val="3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LUX soap refills provide upscale handwashing experience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F2F204-D5F1-36D5-87DE-B1D239DDCC8C}"/>
              </a:ext>
            </a:extLst>
          </p:cNvPr>
          <p:cNvCxnSpPr>
            <a:cxnSpLocks/>
          </p:cNvCxnSpPr>
          <p:nvPr/>
        </p:nvCxnSpPr>
        <p:spPr>
          <a:xfrm>
            <a:off x="5151422" y="1518928"/>
            <a:ext cx="0" cy="5234957"/>
          </a:xfrm>
          <a:prstGeom prst="line">
            <a:avLst/>
          </a:prstGeom>
          <a:ln w="57150">
            <a:solidFill>
              <a:srgbClr val="4E6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7695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27592C78-433C-F90B-0183-A778AE21785B}"/>
              </a:ext>
            </a:extLst>
          </p:cNvPr>
          <p:cNvSpPr/>
          <p:nvPr/>
        </p:nvSpPr>
        <p:spPr>
          <a:xfrm>
            <a:off x="0" y="1830102"/>
            <a:ext cx="3292737" cy="5027898"/>
          </a:xfrm>
          <a:prstGeom prst="rect">
            <a:avLst/>
          </a:prstGeom>
          <a:solidFill>
            <a:srgbClr val="648DC6"/>
          </a:solidFill>
          <a:ln>
            <a:solidFill>
              <a:srgbClr val="4E6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</a:rPr>
              <a:t>Differentiators: Image Enhancement</a:t>
            </a:r>
            <a:endParaRPr sz="4000" b="1" dirty="0">
              <a:latin typeface="+mj-lt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56A56F6-528A-8045-0A2E-DFAB3330DDDC}"/>
              </a:ext>
            </a:extLst>
          </p:cNvPr>
          <p:cNvGrpSpPr/>
          <p:nvPr/>
        </p:nvGrpSpPr>
        <p:grpSpPr>
          <a:xfrm>
            <a:off x="3536936" y="2641966"/>
            <a:ext cx="2735947" cy="3431579"/>
            <a:chOff x="3113427" y="1814189"/>
            <a:chExt cx="2735947" cy="3431579"/>
          </a:xfrm>
        </p:grpSpPr>
        <p:pic>
          <p:nvPicPr>
            <p:cNvPr id="10" name="Picture 9" descr="A picture containing text, plastic&#10;&#10;Description automatically generated">
              <a:extLst>
                <a:ext uri="{FF2B5EF4-FFF2-40B4-BE49-F238E27FC236}">
                  <a16:creationId xmlns:a16="http://schemas.microsoft.com/office/drawing/2014/main" id="{B6F729E7-5E6F-17A7-2F20-2E127D26D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256" y="1814189"/>
              <a:ext cx="2493419" cy="251984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ABC973-AB69-900E-FF1F-01A32D09BF2E}"/>
                </a:ext>
              </a:extLst>
            </p:cNvPr>
            <p:cNvSpPr/>
            <p:nvPr/>
          </p:nvSpPr>
          <p:spPr>
            <a:xfrm>
              <a:off x="3113427" y="4329047"/>
              <a:ext cx="2735947" cy="916721"/>
            </a:xfrm>
            <a:prstGeom prst="rect">
              <a:avLst/>
            </a:prstGeom>
            <a:solidFill>
              <a:srgbClr val="648DC6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9A8149-6220-D06E-2028-2D228CE4C0C3}"/>
                </a:ext>
              </a:extLst>
            </p:cNvPr>
            <p:cNvSpPr txBox="1"/>
            <p:nvPr/>
          </p:nvSpPr>
          <p:spPr>
            <a:xfrm>
              <a:off x="3113427" y="4388437"/>
              <a:ext cx="2735947" cy="74289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09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CucumberLUX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09000"/>
                </a:lnSpc>
                <a:spcAft>
                  <a:spcPts val="1200"/>
                </a:spcAft>
                <a:buClr>
                  <a:schemeClr val="bg1"/>
                </a:buClr>
              </a:pP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Refreshing cucumber scent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6B54BAB-A390-651B-F129-AAE39F664B94}"/>
              </a:ext>
            </a:extLst>
          </p:cNvPr>
          <p:cNvSpPr txBox="1"/>
          <p:nvPr/>
        </p:nvSpPr>
        <p:spPr>
          <a:xfrm>
            <a:off x="207079" y="2712628"/>
            <a:ext cx="3000936" cy="2503354"/>
          </a:xfrm>
          <a:prstGeom prst="rect">
            <a:avLst/>
          </a:prstGeom>
          <a:noFill/>
        </p:spPr>
        <p:txBody>
          <a:bodyPr wrap="square" lIns="0" tIns="0" rIns="0" bIns="0" numCol="1" spcCol="365760" rtlCol="0">
            <a:noAutofit/>
          </a:bodyPr>
          <a:lstStyle/>
          <a:p>
            <a:pPr marL="285750" indent="-28575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soft luxury</a:t>
            </a:r>
          </a:p>
          <a:p>
            <a:pPr marL="285750" indent="-28575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Sealed, sanitary, locking</a:t>
            </a:r>
          </a:p>
          <a:p>
            <a:pPr marL="285750" indent="-28575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2,000 handwashes</a:t>
            </a:r>
          </a:p>
          <a:p>
            <a:pPr marL="285750" indent="-28575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1200 mL, 3 per case</a:t>
            </a:r>
          </a:p>
          <a:p>
            <a:pPr marL="285750" indent="-28575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Ecologo</a:t>
            </a:r>
            <a:r>
              <a:rPr lang="en-US" sz="2200" baseline="30000" dirty="0">
                <a:solidFill>
                  <a:schemeClr val="bg1"/>
                </a:solidFill>
              </a:rPr>
              <a:t>®  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742AA3-4803-E94D-3A7B-C296D3949673}"/>
              </a:ext>
            </a:extLst>
          </p:cNvPr>
          <p:cNvSpPr txBox="1"/>
          <p:nvPr/>
        </p:nvSpPr>
        <p:spPr>
          <a:xfrm>
            <a:off x="207079" y="1944789"/>
            <a:ext cx="2878579" cy="67710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LUX Refills</a:t>
            </a:r>
          </a:p>
        </p:txBody>
      </p:sp>
      <p:pic>
        <p:nvPicPr>
          <p:cNvPr id="25" name="Picture 2" descr="UL Ecologo Certified Products | SF Approved | Where to get green products  approved by San Francisco City Depts">
            <a:extLst>
              <a:ext uri="{FF2B5EF4-FFF2-40B4-BE49-F238E27FC236}">
                <a16:creationId xmlns:a16="http://schemas.microsoft.com/office/drawing/2014/main" id="{9A2E555C-87F5-4521-2AF2-1B64BA38A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55" y="5248640"/>
            <a:ext cx="1165519" cy="124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392BA9F-77DF-92BD-BFD7-6ECF950D1DDA}"/>
              </a:ext>
            </a:extLst>
          </p:cNvPr>
          <p:cNvSpPr txBox="1"/>
          <p:nvPr/>
        </p:nvSpPr>
        <p:spPr>
          <a:xfrm>
            <a:off x="7159608" y="6442281"/>
            <a:ext cx="48720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*LUX refills are for No Touch Counter Mount only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B2534F-CE7D-E612-68CE-FE2893B23178}"/>
              </a:ext>
            </a:extLst>
          </p:cNvPr>
          <p:cNvGrpSpPr/>
          <p:nvPr/>
        </p:nvGrpSpPr>
        <p:grpSpPr>
          <a:xfrm>
            <a:off x="6413811" y="2584214"/>
            <a:ext cx="2735947" cy="3489331"/>
            <a:chOff x="6250177" y="1756437"/>
            <a:chExt cx="2735947" cy="3489331"/>
          </a:xfrm>
        </p:grpSpPr>
        <p:pic>
          <p:nvPicPr>
            <p:cNvPr id="14" name="Picture 13" descr="A picture containing text, household supply, bottle&#10;&#10;Description automatically generated">
              <a:extLst>
                <a:ext uri="{FF2B5EF4-FFF2-40B4-BE49-F238E27FC236}">
                  <a16:creationId xmlns:a16="http://schemas.microsoft.com/office/drawing/2014/main" id="{FC049DD0-3C5E-38F2-1FF7-0BC6F071F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187" y="1756437"/>
              <a:ext cx="2433366" cy="258470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0542647-0CB4-DEAB-2DD5-D7EE66F0323B}"/>
                </a:ext>
              </a:extLst>
            </p:cNvPr>
            <p:cNvSpPr/>
            <p:nvPr/>
          </p:nvSpPr>
          <p:spPr>
            <a:xfrm>
              <a:off x="6250177" y="4329047"/>
              <a:ext cx="2735947" cy="916721"/>
            </a:xfrm>
            <a:prstGeom prst="rect">
              <a:avLst/>
            </a:prstGeom>
            <a:solidFill>
              <a:srgbClr val="648DC6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E14DADE-4292-4A05-43C8-DA838ACE0726}"/>
                </a:ext>
              </a:extLst>
            </p:cNvPr>
            <p:cNvSpPr txBox="1"/>
            <p:nvPr/>
          </p:nvSpPr>
          <p:spPr>
            <a:xfrm>
              <a:off x="6250177" y="4384933"/>
              <a:ext cx="2735947" cy="74289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09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GentleLUX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09000"/>
                </a:lnSpc>
                <a:spcAft>
                  <a:spcPts val="1200"/>
                </a:spcAft>
                <a:buClr>
                  <a:schemeClr val="bg1"/>
                </a:buClr>
              </a:pP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Dye and fragrance free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69256EE-2C74-11F0-CAA9-8A59ADF2019B}"/>
              </a:ext>
            </a:extLst>
          </p:cNvPr>
          <p:cNvGrpSpPr/>
          <p:nvPr/>
        </p:nvGrpSpPr>
        <p:grpSpPr>
          <a:xfrm>
            <a:off x="9265885" y="2656179"/>
            <a:ext cx="2735947" cy="3417366"/>
            <a:chOff x="9342885" y="1828402"/>
            <a:chExt cx="2735947" cy="3417366"/>
          </a:xfrm>
        </p:grpSpPr>
        <p:pic>
          <p:nvPicPr>
            <p:cNvPr id="5" name="Picture 4" descr="A picture containing text, household supply, plastic, bottle&#10;&#10;Description automatically generated">
              <a:extLst>
                <a:ext uri="{FF2B5EF4-FFF2-40B4-BE49-F238E27FC236}">
                  <a16:creationId xmlns:a16="http://schemas.microsoft.com/office/drawing/2014/main" id="{29701890-0977-24FE-E1F1-595B483AD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687" y="1828402"/>
              <a:ext cx="2475233" cy="251460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E6720F6-D0AD-657C-812D-7595E5155822}"/>
                </a:ext>
              </a:extLst>
            </p:cNvPr>
            <p:cNvSpPr/>
            <p:nvPr/>
          </p:nvSpPr>
          <p:spPr>
            <a:xfrm>
              <a:off x="9342885" y="4329047"/>
              <a:ext cx="2735947" cy="916721"/>
            </a:xfrm>
            <a:prstGeom prst="rect">
              <a:avLst/>
            </a:prstGeom>
            <a:solidFill>
              <a:srgbClr val="648DC6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21A9AC-7445-FC1F-AB2C-574FA0D3F5E2}"/>
                </a:ext>
              </a:extLst>
            </p:cNvPr>
            <p:cNvSpPr txBox="1"/>
            <p:nvPr/>
          </p:nvSpPr>
          <p:spPr>
            <a:xfrm>
              <a:off x="9342885" y="4384933"/>
              <a:ext cx="2735947" cy="74289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09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LavenderLUX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ct val="109000"/>
                </a:lnSpc>
                <a:spcAft>
                  <a:spcPts val="1200"/>
                </a:spcAft>
                <a:buClr>
                  <a:schemeClr val="bg1"/>
                </a:buClr>
              </a:pP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Mild lavender scent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EE7FBB-DBF9-8DE3-A564-DD611A6FEC32}"/>
              </a:ext>
            </a:extLst>
          </p:cNvPr>
          <p:cNvGrpSpPr/>
          <p:nvPr/>
        </p:nvGrpSpPr>
        <p:grpSpPr>
          <a:xfrm>
            <a:off x="9402017" y="187439"/>
            <a:ext cx="2629648" cy="2454985"/>
            <a:chOff x="9421267" y="312564"/>
            <a:chExt cx="2629648" cy="2454985"/>
          </a:xfrm>
        </p:grpSpPr>
        <p:sp>
          <p:nvSpPr>
            <p:cNvPr id="33" name="Star: 16 Points 32">
              <a:extLst>
                <a:ext uri="{FF2B5EF4-FFF2-40B4-BE49-F238E27FC236}">
                  <a16:creationId xmlns:a16="http://schemas.microsoft.com/office/drawing/2014/main" id="{607EBD46-2121-D20C-C0A6-A1F2001F6910}"/>
                </a:ext>
              </a:extLst>
            </p:cNvPr>
            <p:cNvSpPr/>
            <p:nvPr/>
          </p:nvSpPr>
          <p:spPr>
            <a:xfrm>
              <a:off x="9421267" y="312564"/>
              <a:ext cx="2629648" cy="2454985"/>
            </a:xfrm>
            <a:prstGeom prst="star16">
              <a:avLst/>
            </a:prstGeom>
            <a:solidFill>
              <a:srgbClr val="F4EE00"/>
            </a:solidFill>
            <a:ln>
              <a:solidFill>
                <a:srgbClr val="F4EE00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NEW!</a:t>
              </a:r>
            </a:p>
          </p:txBody>
        </p:sp>
        <p:pic>
          <p:nvPicPr>
            <p:cNvPr id="45" name="Picture 44" descr="A logo for a health guard company&#10;&#10;Description automatically generated">
              <a:extLst>
                <a:ext uri="{FF2B5EF4-FFF2-40B4-BE49-F238E27FC236}">
                  <a16:creationId xmlns:a16="http://schemas.microsoft.com/office/drawing/2014/main" id="{890A6134-75CE-61F0-B7FB-A562DC1C9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5042" y="1583628"/>
              <a:ext cx="1420896" cy="722322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BA9A731-2637-968D-102A-04E7E11C80A3}"/>
                </a:ext>
              </a:extLst>
            </p:cNvPr>
            <p:cNvSpPr txBox="1"/>
            <p:nvPr/>
          </p:nvSpPr>
          <p:spPr>
            <a:xfrm>
              <a:off x="10425230" y="1378838"/>
              <a:ext cx="62172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5626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</a:rPr>
              <a:t>Differentiators: Cost Savings</a:t>
            </a:r>
            <a:endParaRPr sz="4000" b="1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B723DC-7F30-C2DC-9F89-6AF448B1DA37}"/>
              </a:ext>
            </a:extLst>
          </p:cNvPr>
          <p:cNvGrpSpPr/>
          <p:nvPr/>
        </p:nvGrpSpPr>
        <p:grpSpPr>
          <a:xfrm>
            <a:off x="231903" y="2784623"/>
            <a:ext cx="5672483" cy="2611397"/>
            <a:chOff x="260482" y="2077562"/>
            <a:chExt cx="5672483" cy="261139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176A11-D4E9-38D4-3F71-089344FF4622}"/>
                </a:ext>
              </a:extLst>
            </p:cNvPr>
            <p:cNvSpPr/>
            <p:nvPr/>
          </p:nvSpPr>
          <p:spPr>
            <a:xfrm>
              <a:off x="260482" y="2077562"/>
              <a:ext cx="5672483" cy="2611397"/>
            </a:xfrm>
            <a:prstGeom prst="rect">
              <a:avLst/>
            </a:prstGeom>
            <a:solidFill>
              <a:srgbClr val="648DC6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663656B6-9DA3-F8F0-909B-DB4EC8F24D1B}"/>
                </a:ext>
              </a:extLst>
            </p:cNvPr>
            <p:cNvSpPr txBox="1">
              <a:spLocks/>
            </p:cNvSpPr>
            <p:nvPr/>
          </p:nvSpPr>
          <p:spPr>
            <a:xfrm>
              <a:off x="381059" y="2206126"/>
              <a:ext cx="5372661" cy="2354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57189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uli"/>
                <a:buChar char="●"/>
                <a:defRPr sz="1800" b="0" i="0" u="none" strike="noStrike" cap="none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1219170" marR="0" lvl="1" indent="-423323" algn="l" rtl="0" eaLnBrk="1" hangingPunct="1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uli"/>
                <a:buChar char="○"/>
                <a:defRPr sz="1867" b="0" i="0" u="none" strike="noStrike" cap="none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828754" marR="0" lvl="2" indent="-423323" algn="l" rtl="0" eaLnBrk="1" hangingPunct="1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uli"/>
                <a:buChar char="■"/>
                <a:defRPr sz="1867" b="0" i="0" u="none" strike="noStrike" cap="none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2438339" marR="0" lvl="3" indent="-423323" algn="l" rtl="0" eaLnBrk="1" hangingPunct="1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uli"/>
                <a:buChar char="●"/>
                <a:defRPr sz="1867" b="0" i="0" u="none" strike="noStrike" cap="none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3047924" marR="0" lvl="4" indent="-423323" algn="l" rtl="0" eaLnBrk="1" hangingPunct="1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uli"/>
                <a:buChar char="○"/>
                <a:defRPr sz="1867" b="0" i="0" u="none" strike="noStrike" cap="none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3657509" marR="0" lvl="5" indent="-423323" algn="l" rtl="0" eaLnBrk="1" hangingPunct="1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uli"/>
                <a:buChar char="■"/>
                <a:defRPr sz="1867" b="0" i="0" u="none" strike="noStrike" cap="none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4267093" marR="0" lvl="6" indent="-423323" algn="l" rtl="0" eaLnBrk="1" hangingPunct="1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uli"/>
                <a:buChar char="●"/>
                <a:defRPr sz="1867" b="0" i="0" u="none" strike="noStrike" cap="none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4876678" marR="0" lvl="7" indent="-423323" algn="l" rtl="0" eaLnBrk="1" hangingPunct="1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uli"/>
                <a:buChar char="○"/>
                <a:defRPr sz="1867" b="0" i="0" u="none" strike="noStrike" cap="none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5486263" marR="0" lvl="8" indent="-423323" algn="l" rtl="0" eaLnBrk="1" hangingPunct="1">
                <a:lnSpc>
                  <a:spcPct val="115000"/>
                </a:lnSpc>
                <a:spcBef>
                  <a:spcPts val="2133"/>
                </a:spcBef>
                <a:spcAft>
                  <a:spcPts val="2133"/>
                </a:spcAft>
                <a:buClr>
                  <a:schemeClr val="dk2"/>
                </a:buClr>
                <a:buSzPts val="1400"/>
                <a:buFont typeface="Muli"/>
                <a:buChar char="■"/>
                <a:defRPr sz="1867" b="0" i="0" u="none" strike="noStrike" cap="none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233363" indent="-233363">
                <a:spcAft>
                  <a:spcPts val="600"/>
                </a:spcAft>
                <a:buClr>
                  <a:schemeClr val="bg1"/>
                </a:buClr>
              </a:pPr>
              <a:r>
                <a:rPr 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Evacuates 100% of product</a:t>
              </a:r>
            </a:p>
            <a:p>
              <a:pPr marL="233363" indent="-233363">
                <a:spcAft>
                  <a:spcPts val="600"/>
                </a:spcAft>
                <a:buClr>
                  <a:schemeClr val="bg1"/>
                </a:buClr>
              </a:pPr>
              <a:r>
                <a:rPr 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Locking dock/bag eliminates leaks, minimizes product waste and clean-up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F7BBEF-CF1A-4499-07C7-A186B5511D59}"/>
              </a:ext>
            </a:extLst>
          </p:cNvPr>
          <p:cNvGrpSpPr/>
          <p:nvPr/>
        </p:nvGrpSpPr>
        <p:grpSpPr>
          <a:xfrm>
            <a:off x="6205871" y="2066927"/>
            <a:ext cx="5754226" cy="4046791"/>
            <a:chOff x="6224495" y="2163630"/>
            <a:chExt cx="5754226" cy="40467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A86462-EE23-E22C-00B6-3F9ADC5838E1}"/>
                </a:ext>
              </a:extLst>
            </p:cNvPr>
            <p:cNvSpPr/>
            <p:nvPr/>
          </p:nvSpPr>
          <p:spPr>
            <a:xfrm>
              <a:off x="6224495" y="2163630"/>
              <a:ext cx="5754226" cy="4046791"/>
            </a:xfrm>
            <a:prstGeom prst="rect">
              <a:avLst/>
            </a:prstGeom>
            <a:solidFill>
              <a:srgbClr val="648DC6"/>
            </a:solidFill>
            <a:ln>
              <a:solidFill>
                <a:srgbClr val="4E6E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close-up of a plastic bottle&#10;&#10;Description automatically generated with low confidence">
              <a:extLst>
                <a:ext uri="{FF2B5EF4-FFF2-40B4-BE49-F238E27FC236}">
                  <a16:creationId xmlns:a16="http://schemas.microsoft.com/office/drawing/2014/main" id="{05D6794F-A2DC-3D32-7838-007351E18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406" y="2437577"/>
              <a:ext cx="5286095" cy="3525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104113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</a:rPr>
              <a:t>Differentiators: Safety and Health</a:t>
            </a:r>
            <a:endParaRPr sz="40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8938B-BA68-E91E-E4F0-F5AAB5BFDFB2}"/>
              </a:ext>
            </a:extLst>
          </p:cNvPr>
          <p:cNvSpPr txBox="1"/>
          <p:nvPr/>
        </p:nvSpPr>
        <p:spPr>
          <a:xfrm>
            <a:off x="447285" y="1620518"/>
            <a:ext cx="11373383" cy="14330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39725" indent="-339725" algn="ctr">
              <a:lnSpc>
                <a:spcPct val="114000"/>
              </a:lnSpc>
              <a:spcAft>
                <a:spcPts val="600"/>
              </a:spcAft>
              <a:buClr>
                <a:srgbClr val="595959"/>
              </a:buClr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rgbClr val="595959"/>
                </a:solidFill>
              </a:rPr>
              <a:t>Reduces repetitive motions and routine hazards for safer working environment</a:t>
            </a:r>
          </a:p>
          <a:p>
            <a:pPr marL="339725" indent="-339725" algn="ctr">
              <a:lnSpc>
                <a:spcPct val="114000"/>
              </a:lnSpc>
              <a:spcAft>
                <a:spcPts val="600"/>
              </a:spcAft>
              <a:buClr>
                <a:srgbClr val="595959"/>
              </a:buClr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rgbClr val="595959"/>
                </a:solidFill>
              </a:rPr>
              <a:t>No touch prevents spread of viruses and bacteria</a:t>
            </a:r>
          </a:p>
          <a:p>
            <a:pPr marL="339725" indent="-339725" algn="ctr">
              <a:lnSpc>
                <a:spcPct val="114000"/>
              </a:lnSpc>
              <a:spcAft>
                <a:spcPts val="600"/>
              </a:spcAft>
              <a:buClr>
                <a:srgbClr val="595959"/>
              </a:buClr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rgbClr val="595959"/>
                </a:solidFill>
              </a:rPr>
              <a:t>Eliminates cross contamination</a:t>
            </a: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23BC1C1A-BE97-3EEA-7FF6-B8C16E36F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098796"/>
              </p:ext>
            </p:extLst>
          </p:nvPr>
        </p:nvGraphicFramePr>
        <p:xfrm>
          <a:off x="2663799" y="3289656"/>
          <a:ext cx="7021163" cy="3236440"/>
        </p:xfrm>
        <a:graphic>
          <a:graphicData uri="http://schemas.openxmlformats.org/drawingml/2006/table">
            <a:tbl>
              <a:tblPr firstRow="1" bandRow="1"/>
              <a:tblGrid>
                <a:gridCol w="1149530">
                  <a:extLst>
                    <a:ext uri="{9D8B030D-6E8A-4147-A177-3AD203B41FA5}">
                      <a16:colId xmlns:a16="http://schemas.microsoft.com/office/drawing/2014/main" val="24466116"/>
                    </a:ext>
                  </a:extLst>
                </a:gridCol>
                <a:gridCol w="2340879">
                  <a:extLst>
                    <a:ext uri="{9D8B030D-6E8A-4147-A177-3AD203B41FA5}">
                      <a16:colId xmlns:a16="http://schemas.microsoft.com/office/drawing/2014/main" val="3636184695"/>
                    </a:ext>
                  </a:extLst>
                </a:gridCol>
                <a:gridCol w="1196182">
                  <a:extLst>
                    <a:ext uri="{9D8B030D-6E8A-4147-A177-3AD203B41FA5}">
                      <a16:colId xmlns:a16="http://schemas.microsoft.com/office/drawing/2014/main" val="1220249651"/>
                    </a:ext>
                  </a:extLst>
                </a:gridCol>
                <a:gridCol w="1170550">
                  <a:extLst>
                    <a:ext uri="{9D8B030D-6E8A-4147-A177-3AD203B41FA5}">
                      <a16:colId xmlns:a16="http://schemas.microsoft.com/office/drawing/2014/main" val="70293604"/>
                    </a:ext>
                  </a:extLst>
                </a:gridCol>
                <a:gridCol w="1164022">
                  <a:extLst>
                    <a:ext uri="{9D8B030D-6E8A-4147-A177-3AD203B41FA5}">
                      <a16:colId xmlns:a16="http://schemas.microsoft.com/office/drawing/2014/main" val="2514859071"/>
                    </a:ext>
                  </a:extLst>
                </a:gridCol>
              </a:tblGrid>
              <a:tr h="547400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Risk Type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No Risk</a:t>
                      </a:r>
                    </a:p>
                  </a:txBody>
                  <a:tcPr marT="9144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Moderate Risk</a:t>
                      </a:r>
                    </a:p>
                  </a:txBody>
                  <a:tcPr marT="9144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High Risk</a:t>
                      </a:r>
                    </a:p>
                  </a:txBody>
                  <a:tcPr marT="9144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406168"/>
                  </a:ext>
                </a:extLst>
              </a:tr>
              <a:tr h="883920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Repetitive motions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097740"/>
                  </a:ext>
                </a:extLst>
              </a:tr>
              <a:tr h="874274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Spread of germs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763848"/>
                  </a:ext>
                </a:extLst>
              </a:tr>
              <a:tr h="853406"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Cross contamination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919160"/>
                  </a:ext>
                </a:extLst>
              </a:tr>
            </a:tbl>
          </a:graphicData>
        </a:graphic>
      </p:graphicFrame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8C2ADE-FD14-1E54-7AB5-7DA72D9BCACA}"/>
              </a:ext>
            </a:extLst>
          </p:cNvPr>
          <p:cNvSpPr/>
          <p:nvPr/>
        </p:nvSpPr>
        <p:spPr>
          <a:xfrm>
            <a:off x="2898927" y="4899167"/>
            <a:ext cx="713979" cy="689944"/>
          </a:xfrm>
          <a:prstGeom prst="roundRect">
            <a:avLst>
              <a:gd name="adj" fmla="val 10000"/>
            </a:avLst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-8000" b="-8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2CA10F95-FE6E-C92E-EC4F-621B0D227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227951">
            <a:off x="6411242" y="3968335"/>
            <a:ext cx="764008" cy="764008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05F5FC90-BF18-F618-B5DD-DB70B9BA4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227951">
            <a:off x="6411243" y="4826663"/>
            <a:ext cx="764008" cy="764008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64094D6B-568B-460C-1FF4-23C881699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227951">
            <a:off x="6411242" y="5686145"/>
            <a:ext cx="764008" cy="764008"/>
          </a:xfrm>
          <a:prstGeom prst="rect">
            <a:avLst/>
          </a:prstGeom>
        </p:spPr>
      </p:pic>
      <p:pic>
        <p:nvPicPr>
          <p:cNvPr id="24" name="Graphic 23" descr="Circles with arrows with solid fill">
            <a:extLst>
              <a:ext uri="{FF2B5EF4-FFF2-40B4-BE49-F238E27FC236}">
                <a16:creationId xmlns:a16="http://schemas.microsoft.com/office/drawing/2014/main" id="{61DE70A7-1D82-2466-08C6-FED11FF37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98716" y="3893722"/>
            <a:ext cx="914400" cy="914400"/>
          </a:xfrm>
          <a:prstGeom prst="rect">
            <a:avLst/>
          </a:prstGeom>
        </p:spPr>
      </p:pic>
      <p:pic>
        <p:nvPicPr>
          <p:cNvPr id="26" name="Graphic 25" descr="Warning outline">
            <a:extLst>
              <a:ext uri="{FF2B5EF4-FFF2-40B4-BE49-F238E27FC236}">
                <a16:creationId xmlns:a16="http://schemas.microsoft.com/office/drawing/2014/main" id="{262BBA0E-2194-DD28-43E0-64B3ECC34E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81386" y="573204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7931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imple Ligh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Kutol Private Branding Template_v4</Template>
  <TotalTime>29216</TotalTime>
  <Words>774</Words>
  <Application>Microsoft Office PowerPoint</Application>
  <PresentationFormat>Widescreen</PresentationFormat>
  <Paragraphs>159</Paragraphs>
  <Slides>30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Muli</vt:lpstr>
      <vt:lpstr>Wingdings</vt:lpstr>
      <vt:lpstr>Simple Light</vt:lpstr>
      <vt:lpstr>1_Simple Light</vt:lpstr>
      <vt:lpstr>1_Office Theme</vt:lpstr>
      <vt:lpstr>Office Theme</vt:lpstr>
      <vt:lpstr>2_Office Theme</vt:lpstr>
      <vt:lpstr>TOPFILL™ No Touch Counter Mount</vt:lpstr>
      <vt:lpstr>PowerPoint Presentation</vt:lpstr>
      <vt:lpstr>Marketing Video</vt:lpstr>
      <vt:lpstr>Differentiators</vt:lpstr>
      <vt:lpstr>Differentiators: Labor Efficiencies</vt:lpstr>
      <vt:lpstr>Differentiators: Image Enhancement</vt:lpstr>
      <vt:lpstr>Differentiators: Image Enhancement</vt:lpstr>
      <vt:lpstr>Differentiators: Cost Savings</vt:lpstr>
      <vt:lpstr>Differentiators: Safety and Health</vt:lpstr>
      <vt:lpstr>Packaging</vt:lpstr>
      <vt:lpstr>Demo Kit</vt:lpstr>
      <vt:lpstr>Specs</vt:lpstr>
      <vt:lpstr>Pre-Install Considerations and Spacing Requirements</vt:lpstr>
      <vt:lpstr>PowerPoint Presentation</vt:lpstr>
      <vt:lpstr>Installation Instructions</vt:lpstr>
      <vt:lpstr>Installation Video</vt:lpstr>
      <vt:lpstr>Installation – Alternate Parts</vt:lpstr>
      <vt:lpstr>Alternate Parts Video</vt:lpstr>
      <vt:lpstr>Refilling Video</vt:lpstr>
      <vt:lpstr>Sales and Marketing Tools</vt:lpstr>
      <vt:lpstr>Sales Flyer</vt:lpstr>
      <vt:lpstr>Brochure (No Touch and Manual)</vt:lpstr>
      <vt:lpstr>PowerPoint Presentation</vt:lpstr>
      <vt:lpstr>FAQ</vt:lpstr>
      <vt:lpstr>Quick Links</vt:lpstr>
      <vt:lpstr>Opportunities</vt:lpstr>
      <vt:lpstr>Selling Scenarios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NTCM</dc:title>
  <dc:creator>Sean T. Johnson</dc:creator>
  <cp:lastModifiedBy>Sarah L. Fry</cp:lastModifiedBy>
  <cp:revision>67</cp:revision>
  <dcterms:created xsi:type="dcterms:W3CDTF">2023-06-05T12:50:59Z</dcterms:created>
  <dcterms:modified xsi:type="dcterms:W3CDTF">2023-10-30T22:00:44Z</dcterms:modified>
</cp:coreProperties>
</file>