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72" r:id="rId6"/>
    <p:sldId id="273" r:id="rId7"/>
    <p:sldId id="274" r:id="rId8"/>
    <p:sldId id="275" r:id="rId9"/>
    <p:sldId id="276" r:id="rId10"/>
    <p:sldId id="301" r:id="rId11"/>
    <p:sldId id="258" r:id="rId12"/>
    <p:sldId id="277" r:id="rId13"/>
    <p:sldId id="286" r:id="rId14"/>
    <p:sldId id="300" r:id="rId15"/>
    <p:sldId id="280" r:id="rId16"/>
    <p:sldId id="281" r:id="rId17"/>
    <p:sldId id="282" r:id="rId18"/>
    <p:sldId id="284" r:id="rId19"/>
    <p:sldId id="285" r:id="rId20"/>
    <p:sldId id="287" r:id="rId21"/>
    <p:sldId id="291" r:id="rId22"/>
    <p:sldId id="289" r:id="rId23"/>
    <p:sldId id="307" r:id="rId24"/>
    <p:sldId id="293" r:id="rId25"/>
    <p:sldId id="292" r:id="rId26"/>
    <p:sldId id="259" r:id="rId27"/>
    <p:sldId id="288" r:id="rId28"/>
    <p:sldId id="306" r:id="rId29"/>
    <p:sldId id="303" r:id="rId30"/>
    <p:sldId id="298" r:id="rId31"/>
    <p:sldId id="302" r:id="rId32"/>
    <p:sldId id="304" r:id="rId33"/>
    <p:sldId id="294" r:id="rId34"/>
  </p:sldIdLst>
  <p:sldSz cx="18288000" cy="10287000"/>
  <p:notesSz cx="6858000" cy="9144000"/>
  <p:embeddedFontLst>
    <p:embeddedFont>
      <p:font typeface="Canva Sans" panose="020B0604020202020204" charset="0"/>
      <p:regular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yriad" panose="020B0604020202020204" charset="0"/>
      <p:regular r:id="rId41"/>
    </p:embeddedFont>
    <p:embeddedFont>
      <p:font typeface="Myriad Bold" panose="020B0604020202020204" charset="0"/>
      <p:regular r:id="rId42"/>
    </p:embeddedFont>
    <p:embeddedFont>
      <p:font typeface="Myriad Condensed Bold" panose="020B0604020202020204" charset="0"/>
      <p:regular r:id="rId43"/>
    </p:embeddedFont>
    <p:embeddedFont>
      <p:font typeface="Myriad Light" panose="020B0604020202020204" charset="0"/>
      <p:regular r:id="rId44"/>
    </p:embeddedFont>
    <p:embeddedFont>
      <p:font typeface="Myriad Semi-Bold" panose="020B0604020202020204" charset="0"/>
      <p:regular r:id="rId45"/>
    </p:embeddedFont>
    <p:embeddedFont>
      <p:font typeface="Open Sauce Light" panose="020B0604020202020204" charset="0"/>
      <p:regular r:id="rId46"/>
    </p:embeddedFont>
    <p:embeddedFont>
      <p:font typeface="Segoe UI" panose="020B0502040204020203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E23"/>
    <a:srgbClr val="E50F12"/>
    <a:srgbClr val="C30D11"/>
    <a:srgbClr val="0079C1"/>
    <a:srgbClr val="4D4D4D"/>
    <a:srgbClr val="B3E2FF"/>
    <a:srgbClr val="245ECF"/>
    <a:srgbClr val="DAE6F4"/>
    <a:srgbClr val="558ED5"/>
    <a:srgbClr val="8C1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0F9B70-C31A-49B8-8B37-F67976FF71AE}" v="7" dt="2025-06-20T17:28:25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858" autoAdjust="0"/>
  </p:normalViewPr>
  <p:slideViewPr>
    <p:cSldViewPr>
      <p:cViewPr varScale="1">
        <p:scale>
          <a:sx n="66" d="100"/>
          <a:sy n="66" d="100"/>
        </p:scale>
        <p:origin x="97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B67A08B-EA5E-4A77-95B7-B44EB3B63F8B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F56818B-1070-4FC6-8112-E4E831D7E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1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5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1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95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69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marR="0" lvl="0" indent="-231775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Light"/>
              </a:rPr>
              <a:t>Over 50 years of experience in private labeling and contract manufacturing</a:t>
            </a:r>
            <a:endParaRPr lang="en-US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 Light"/>
            </a:endParaRPr>
          </a:p>
          <a:p>
            <a:pPr marL="231775" marR="0" lvl="0" indent="-231775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Light"/>
              </a:rPr>
              <a:t>Nearly 40% of our products are private labeled</a:t>
            </a:r>
            <a:endParaRPr lang="en-US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 Light"/>
            </a:endParaRPr>
          </a:p>
          <a:p>
            <a:pPr marL="231775" marR="0" lvl="0" indent="-231775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Light"/>
              </a:rPr>
              <a:t>Products made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Light"/>
              </a:rPr>
              <a:t>in the USA in a LEED® Silver Certified, FDA-registered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67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44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Check out our </a:t>
            </a:r>
            <a:r>
              <a:rPr lang="en-US" baseline="0" dirty="0"/>
              <a:t>website – a great resource for digital tools including: cost calculator, DECO visualizer, SKU search, SDS,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Follow Kutol on</a:t>
            </a:r>
            <a:r>
              <a:rPr lang="en-US" baseline="0" dirty="0"/>
              <a:t> LinkedIn for usable, shareable content relative to your customers. YouTube for videos,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43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*You can add customer’s logo to the right of the Kutol logo.</a:t>
            </a:r>
          </a:p>
          <a:p>
            <a:r>
              <a:rPr lang="en-US" dirty="0"/>
              <a:t>**Make sure to add your contact info to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7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1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OSHA recommends reducing routine hazards for a safer working environment. </a:t>
            </a:r>
          </a:p>
          <a:p>
            <a:pPr>
              <a:buNone/>
            </a:pPr>
            <a:endParaRPr lang="en-US" sz="200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does top dispensing help?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en-US" dirty="0"/>
              <a:t>Eliminates leaking – prevents slips and falls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en-US" dirty="0"/>
              <a:t>Sealed sanitary – eliminates contamination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en-US" dirty="0"/>
              <a:t>Ease of refilling – no extra steps, pouring,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47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4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86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5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8CE5B-572B-443D-82A0-F268A9DCF3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99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A2422-0039-C986-AE9F-D383FBD69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B4B88A-5E2A-CC3A-1491-CCE02F79C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3DF81D-5C63-256D-8707-3130FADD4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2464E-8AEF-5B46-4BFD-FEBBD9D63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28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818B-1070-4FC6-8112-E4E831D7E9D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9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>
            <a:extLst>
              <a:ext uri="{FF2B5EF4-FFF2-40B4-BE49-F238E27FC236}">
                <a16:creationId xmlns:a16="http://schemas.microsoft.com/office/drawing/2014/main" id="{83935859-A53D-3900-E020-A660D0A894C4}"/>
              </a:ext>
            </a:extLst>
          </p:cNvPr>
          <p:cNvSpPr/>
          <p:nvPr userDrawn="1"/>
        </p:nvSpPr>
        <p:spPr>
          <a:xfrm>
            <a:off x="0" y="790575"/>
            <a:ext cx="18288049" cy="9525"/>
          </a:xfrm>
          <a:prstGeom prst="line">
            <a:avLst/>
          </a:prstGeom>
          <a:ln w="66675" cap="flat">
            <a:solidFill>
              <a:srgbClr val="0079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F9578BC3-EFEB-F2CE-6636-434AA147C87D}"/>
              </a:ext>
            </a:extLst>
          </p:cNvPr>
          <p:cNvSpPr/>
          <p:nvPr userDrawn="1"/>
        </p:nvSpPr>
        <p:spPr>
          <a:xfrm rot="10800000">
            <a:off x="9601200" y="-2171701"/>
            <a:ext cx="8686800" cy="3806821"/>
          </a:xfrm>
          <a:prstGeom prst="homePlate">
            <a:avLst/>
          </a:pr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A35F0B-87D5-DE58-1E9A-B171CA583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2196481"/>
            <a:ext cx="16611600" cy="1565896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A762802-499E-E403-53B6-FEDE69D3BF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4323737"/>
            <a:ext cx="8382000" cy="539176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</a:p>
          <a:p>
            <a:endParaRPr lang="en-US" dirty="0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0BF157B-B2FD-F0F7-17FC-6EB87BFD8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6001" y="4323737"/>
            <a:ext cx="7467600" cy="5391764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bg>
      <p:bgPr>
        <a:solidFill>
          <a:srgbClr val="0079C1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81C5C1-DEF8-1D8F-EAAD-FB1B5B3243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571500"/>
            <a:ext cx="16459201" cy="1565896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52E4CC54-277C-5C50-BE68-7912E1A87AA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399" y="2705100"/>
            <a:ext cx="16459199" cy="6817344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CF80F349-2817-A74C-83E2-2BCF60CEEE43}"/>
              </a:ext>
            </a:extLst>
          </p:cNvPr>
          <p:cNvSpPr/>
          <p:nvPr userDrawn="1"/>
        </p:nvSpPr>
        <p:spPr>
          <a:xfrm rot="628038">
            <a:off x="12871400" y="-325830"/>
            <a:ext cx="2209966" cy="10989808"/>
          </a:xfrm>
          <a:prstGeom prst="rect">
            <a:avLst/>
          </a:prstGeom>
          <a:solidFill>
            <a:srgbClr val="2D6FB7"/>
          </a:solidFill>
          <a:ln>
            <a:solidFill>
              <a:srgbClr val="2D6FB7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452166-C806-6A23-145B-B9F6A7B88575}"/>
              </a:ext>
            </a:extLst>
          </p:cNvPr>
          <p:cNvSpPr txBox="1"/>
          <p:nvPr userDrawn="1"/>
        </p:nvSpPr>
        <p:spPr>
          <a:xfrm>
            <a:off x="1371600" y="723900"/>
            <a:ext cx="908723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Agenda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B2A9890-9EC2-94BC-D369-099708C173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1600" y="2552700"/>
            <a:ext cx="94488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68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7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>
            <a:extLst>
              <a:ext uri="{FF2B5EF4-FFF2-40B4-BE49-F238E27FC236}">
                <a16:creationId xmlns:a16="http://schemas.microsoft.com/office/drawing/2014/main" id="{40F3E45B-101B-50EE-7824-4EC82415F2DF}"/>
              </a:ext>
            </a:extLst>
          </p:cNvPr>
          <p:cNvSpPr/>
          <p:nvPr userDrawn="1"/>
        </p:nvSpPr>
        <p:spPr>
          <a:xfrm rot="5400000">
            <a:off x="10799883" y="1541587"/>
            <a:ext cx="3241433" cy="152399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0947EED7-38C6-F119-3AC0-CF90006C02F1}"/>
              </a:ext>
            </a:extLst>
          </p:cNvPr>
          <p:cNvSpPr/>
          <p:nvPr userDrawn="1"/>
        </p:nvSpPr>
        <p:spPr>
          <a:xfrm>
            <a:off x="0" y="8953500"/>
            <a:ext cx="18288000" cy="76200"/>
          </a:xfrm>
          <a:prstGeom prst="line">
            <a:avLst/>
          </a:prstGeom>
          <a:ln w="57150" cap="rnd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21F802-3FF6-69AC-6F81-AB3F518296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4360552"/>
            <a:ext cx="13716000" cy="1565896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>
            <a:extLst>
              <a:ext uri="{FF2B5EF4-FFF2-40B4-BE49-F238E27FC236}">
                <a16:creationId xmlns:a16="http://schemas.microsoft.com/office/drawing/2014/main" id="{94DEBCEA-7BB4-BC68-30F1-5A7542E330A3}"/>
              </a:ext>
            </a:extLst>
          </p:cNvPr>
          <p:cNvGrpSpPr/>
          <p:nvPr userDrawn="1"/>
        </p:nvGrpSpPr>
        <p:grpSpPr>
          <a:xfrm rot="5400000">
            <a:off x="9844395" y="1182417"/>
            <a:ext cx="1312978" cy="17559994"/>
            <a:chOff x="0" y="0"/>
            <a:chExt cx="3130550" cy="41868551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373A6BB-B79F-55A6-099B-C23466C009F4}"/>
                </a:ext>
              </a:extLst>
            </p:cNvPr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D6FB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9">
            <a:extLst>
              <a:ext uri="{FF2B5EF4-FFF2-40B4-BE49-F238E27FC236}">
                <a16:creationId xmlns:a16="http://schemas.microsoft.com/office/drawing/2014/main" id="{46867418-EFAD-FCB2-92EB-7A04C3B99995}"/>
              </a:ext>
            </a:extLst>
          </p:cNvPr>
          <p:cNvSpPr/>
          <p:nvPr userDrawn="1"/>
        </p:nvSpPr>
        <p:spPr>
          <a:xfrm>
            <a:off x="0" y="9305925"/>
            <a:ext cx="2299566" cy="1312977"/>
          </a:xfrm>
          <a:custGeom>
            <a:avLst/>
            <a:gdLst/>
            <a:ahLst/>
            <a:cxnLst/>
            <a:rect l="l" t="t" r="r" b="b"/>
            <a:pathLst>
              <a:path w="3066088" h="1750636">
                <a:moveTo>
                  <a:pt x="0" y="0"/>
                </a:moveTo>
                <a:lnTo>
                  <a:pt x="3066088" y="0"/>
                </a:lnTo>
                <a:lnTo>
                  <a:pt x="3066088" y="1750636"/>
                </a:lnTo>
                <a:lnTo>
                  <a:pt x="0" y="1750636"/>
                </a:lnTo>
                <a:lnTo>
                  <a:pt x="0" y="0"/>
                </a:lnTo>
                <a:close/>
              </a:path>
            </a:pathLst>
          </a:custGeom>
          <a:solidFill>
            <a:srgbClr val="3BAE4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3E0300D6-9101-4088-ABE3-114C77236322}"/>
              </a:ext>
            </a:extLst>
          </p:cNvPr>
          <p:cNvSpPr/>
          <p:nvPr userDrawn="1"/>
        </p:nvSpPr>
        <p:spPr>
          <a:xfrm flipH="1">
            <a:off x="6248400" y="5676900"/>
            <a:ext cx="3886200" cy="0"/>
          </a:xfrm>
          <a:prstGeom prst="line">
            <a:avLst/>
          </a:prstGeom>
          <a:ln w="76200" cap="rnd">
            <a:solidFill>
              <a:srgbClr val="2D6FB7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FAF71344-949D-D13E-5DE8-58C471695B1A}"/>
              </a:ext>
            </a:extLst>
          </p:cNvPr>
          <p:cNvSpPr/>
          <p:nvPr userDrawn="1"/>
        </p:nvSpPr>
        <p:spPr>
          <a:xfrm flipH="1">
            <a:off x="6248400" y="7658100"/>
            <a:ext cx="3886200" cy="0"/>
          </a:xfrm>
          <a:prstGeom prst="line">
            <a:avLst/>
          </a:prstGeom>
          <a:ln w="76200" cap="rnd">
            <a:solidFill>
              <a:srgbClr val="2D6FB7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5174AEC8-9294-C0D6-2654-21C10966E50C}"/>
              </a:ext>
            </a:extLst>
          </p:cNvPr>
          <p:cNvSpPr/>
          <p:nvPr userDrawn="1"/>
        </p:nvSpPr>
        <p:spPr>
          <a:xfrm flipH="1" flipV="1">
            <a:off x="6248400" y="3742298"/>
            <a:ext cx="3886200" cy="0"/>
          </a:xfrm>
          <a:prstGeom prst="line">
            <a:avLst/>
          </a:prstGeom>
          <a:ln w="76200" cap="rnd">
            <a:solidFill>
              <a:srgbClr val="2D6FB7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5A3D32BB-86BA-BCF7-6496-2694410271F7}"/>
              </a:ext>
            </a:extLst>
          </p:cNvPr>
          <p:cNvSpPr txBox="1"/>
          <p:nvPr userDrawn="1"/>
        </p:nvSpPr>
        <p:spPr>
          <a:xfrm>
            <a:off x="1066800" y="647700"/>
            <a:ext cx="6305169" cy="11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Ultra-Bold"/>
                <a:cs typeface="Myriad Bold" panose="020B0604020202020204" charset="0"/>
                <a:sym typeface="Myriad Ultra-Bold"/>
              </a:rPr>
              <a:t>Title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E2435DFB-D878-930B-9BFF-E01EAC04F0A8}"/>
              </a:ext>
            </a:extLst>
          </p:cNvPr>
          <p:cNvSpPr txBox="1"/>
          <p:nvPr userDrawn="1"/>
        </p:nvSpPr>
        <p:spPr>
          <a:xfrm>
            <a:off x="6305830" y="2477714"/>
            <a:ext cx="10515599" cy="606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Text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Myriad Semi-Bold"/>
              <a:cs typeface="Myriad Semi-Bold"/>
              <a:sym typeface="Myriad Semi-Bold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50154DB5-BD86-C251-553D-455F51731B7D}"/>
              </a:ext>
            </a:extLst>
          </p:cNvPr>
          <p:cNvSpPr txBox="1"/>
          <p:nvPr userDrawn="1"/>
        </p:nvSpPr>
        <p:spPr>
          <a:xfrm>
            <a:off x="6305831" y="4424146"/>
            <a:ext cx="10515600" cy="606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Text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0F19256B-50FA-DCC5-819D-1ED2B02B77CD}"/>
              </a:ext>
            </a:extLst>
          </p:cNvPr>
          <p:cNvSpPr txBox="1"/>
          <p:nvPr userDrawn="1"/>
        </p:nvSpPr>
        <p:spPr>
          <a:xfrm>
            <a:off x="6305831" y="6370577"/>
            <a:ext cx="10515600" cy="606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Text</a:t>
            </a: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4334CB83-3044-59F0-147B-DCA5DFF80A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076947" y="5609315"/>
            <a:ext cx="846077" cy="214197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77C287C2-7C96-734C-5EEE-E07CB3F000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076947" y="3758153"/>
            <a:ext cx="846077" cy="2141970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527AC65A-F1F8-6FE7-710F-37833F41CC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076947" y="1807387"/>
            <a:ext cx="846077" cy="2141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/>
      <p:bldP spid="19" grpId="0"/>
      <p:bldP spid="2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D8FC4D7E-611D-DC1B-2811-EE95F11FB973}"/>
              </a:ext>
            </a:extLst>
          </p:cNvPr>
          <p:cNvSpPr/>
          <p:nvPr userDrawn="1"/>
        </p:nvSpPr>
        <p:spPr>
          <a:xfrm>
            <a:off x="0" y="0"/>
            <a:ext cx="3073400" cy="10287000"/>
          </a:xfrm>
          <a:custGeom>
            <a:avLst/>
            <a:gdLst/>
            <a:ahLst/>
            <a:cxnLst/>
            <a:rect l="l" t="t" r="r" b="b"/>
            <a:pathLst>
              <a:path w="1214183" h="2709333">
                <a:moveTo>
                  <a:pt x="0" y="0"/>
                </a:moveTo>
                <a:lnTo>
                  <a:pt x="1214183" y="0"/>
                </a:lnTo>
                <a:lnTo>
                  <a:pt x="1214183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79C1"/>
          </a:solid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CD44B3-93DC-3CA3-ADCA-6F3ADF18D827}"/>
              </a:ext>
            </a:extLst>
          </p:cNvPr>
          <p:cNvSpPr/>
          <p:nvPr userDrawn="1"/>
        </p:nvSpPr>
        <p:spPr>
          <a:xfrm>
            <a:off x="13487400" y="0"/>
            <a:ext cx="4800600" cy="1562100"/>
          </a:xfrm>
          <a:custGeom>
            <a:avLst/>
            <a:gdLst/>
            <a:ahLst/>
            <a:cxnLst/>
            <a:rect l="l" t="t" r="r" b="b"/>
            <a:pathLst>
              <a:path w="426469" h="444866">
                <a:moveTo>
                  <a:pt x="0" y="0"/>
                </a:moveTo>
                <a:lnTo>
                  <a:pt x="426469" y="0"/>
                </a:lnTo>
                <a:lnTo>
                  <a:pt x="426469" y="444866"/>
                </a:lnTo>
                <a:lnTo>
                  <a:pt x="0" y="444866"/>
                </a:lnTo>
                <a:close/>
              </a:path>
            </a:pathLst>
          </a:custGeom>
          <a:solidFill>
            <a:srgbClr val="4D4D4D"/>
          </a:solid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745E5D-7CCE-9349-BC0A-F0C8D316C0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6200" y="2247900"/>
            <a:ext cx="12877800" cy="1565896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5E05CF8-CAF6-B5C3-4822-00ECD3B905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86199" y="4172570"/>
            <a:ext cx="12877800" cy="2324100"/>
          </a:xfrm>
        </p:spPr>
        <p:txBody>
          <a:bodyPr/>
          <a:lstStyle>
            <a:lvl1pPr marL="344488" indent="-344488" algn="l"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Bullets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ABF8FEC6-449F-4B9B-9408-EDB1D3B247E3}"/>
              </a:ext>
            </a:extLst>
          </p:cNvPr>
          <p:cNvSpPr/>
          <p:nvPr userDrawn="1"/>
        </p:nvSpPr>
        <p:spPr>
          <a:xfrm>
            <a:off x="10842625" y="0"/>
            <a:ext cx="7445375" cy="5143500"/>
          </a:xfrm>
          <a:custGeom>
            <a:avLst/>
            <a:gdLst/>
            <a:ahLst/>
            <a:cxnLst/>
            <a:rect l="l" t="t" r="r" b="b"/>
            <a:pathLst>
              <a:path w="2428365" h="1414334">
                <a:moveTo>
                  <a:pt x="0" y="0"/>
                </a:moveTo>
                <a:lnTo>
                  <a:pt x="2428365" y="0"/>
                </a:lnTo>
                <a:lnTo>
                  <a:pt x="2428365" y="1414334"/>
                </a:lnTo>
                <a:lnTo>
                  <a:pt x="0" y="1414334"/>
                </a:lnTo>
                <a:close/>
              </a:path>
            </a:pathLst>
          </a:custGeom>
          <a:solidFill>
            <a:srgbClr val="3B93DD"/>
          </a:solid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35B7D0F-BF73-BFCA-C2B8-9F9778DFD350}"/>
              </a:ext>
            </a:extLst>
          </p:cNvPr>
          <p:cNvSpPr/>
          <p:nvPr userDrawn="1"/>
        </p:nvSpPr>
        <p:spPr>
          <a:xfrm>
            <a:off x="10842625" y="5143500"/>
            <a:ext cx="7455314" cy="5143529"/>
          </a:xfrm>
          <a:custGeom>
            <a:avLst/>
            <a:gdLst/>
            <a:ahLst/>
            <a:cxnLst/>
            <a:rect l="l" t="t" r="r" b="b"/>
            <a:pathLst>
              <a:path w="1214183" h="1354667">
                <a:moveTo>
                  <a:pt x="0" y="0"/>
                </a:moveTo>
                <a:lnTo>
                  <a:pt x="1214183" y="0"/>
                </a:lnTo>
                <a:lnTo>
                  <a:pt x="1214183" y="1354667"/>
                </a:lnTo>
                <a:lnTo>
                  <a:pt x="0" y="1354667"/>
                </a:lnTo>
                <a:close/>
              </a:path>
            </a:pathLst>
          </a:custGeom>
          <a:solidFill>
            <a:srgbClr val="4D4D4D"/>
          </a:solid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818D0B8F-6C93-0256-8C7C-4C771D3F68F3}"/>
              </a:ext>
            </a:extLst>
          </p:cNvPr>
          <p:cNvSpPr/>
          <p:nvPr userDrawn="1"/>
        </p:nvSpPr>
        <p:spPr>
          <a:xfrm>
            <a:off x="10820400" y="28"/>
            <a:ext cx="22225" cy="10286971"/>
          </a:xfrm>
          <a:prstGeom prst="line">
            <a:avLst/>
          </a:prstGeom>
          <a:ln w="47625" cap="flat">
            <a:solidFill>
              <a:srgbClr val="0079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A1ACB2-B6CF-0162-EF3A-E9525486D2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799" y="1390030"/>
            <a:ext cx="8947149" cy="1565896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16F717D-E387-C27C-7C75-0EF863EFA3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8947148" cy="2324100"/>
          </a:xfrm>
        </p:spPr>
        <p:txBody>
          <a:bodyPr/>
          <a:lstStyle>
            <a:lvl1pPr marL="344488" indent="-344488" algn="l"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Bullets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C3AA315D-0FD6-5B2C-181A-F7C8F555E533}"/>
              </a:ext>
            </a:extLst>
          </p:cNvPr>
          <p:cNvSpPr/>
          <p:nvPr userDrawn="1"/>
        </p:nvSpPr>
        <p:spPr>
          <a:xfrm>
            <a:off x="0" y="0"/>
            <a:ext cx="13792200" cy="2628898"/>
          </a:xfrm>
          <a:prstGeom prst="homePlate">
            <a:avLst/>
          </a:prstGeom>
          <a:solidFill>
            <a:srgbClr val="2D6FB7"/>
          </a:solidFill>
          <a:ln>
            <a:solidFill>
              <a:srgbClr val="2D6FB7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9AD9E92-127F-7327-4EF7-D38C4F033F9A}"/>
              </a:ext>
            </a:extLst>
          </p:cNvPr>
          <p:cNvSpPr/>
          <p:nvPr userDrawn="1"/>
        </p:nvSpPr>
        <p:spPr>
          <a:xfrm rot="10800000">
            <a:off x="9601200" y="-2171701"/>
            <a:ext cx="8686800" cy="3806821"/>
          </a:xfrm>
          <a:prstGeom prst="homePlate">
            <a:avLst/>
          </a:pr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5391DC-8E88-C441-05F9-FB09073D32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999" y="3409333"/>
            <a:ext cx="15849601" cy="1565896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487480-0427-2E75-7D2E-5369D1F477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2998" y="5334003"/>
            <a:ext cx="15849601" cy="2324100"/>
          </a:xfrm>
        </p:spPr>
        <p:txBody>
          <a:bodyPr/>
          <a:lstStyle>
            <a:lvl1pPr marL="344488" indent="-344488" algn="l"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Bullets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90030"/>
            <a:ext cx="7772400" cy="1565896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7772400" cy="2324100"/>
          </a:xfrm>
        </p:spPr>
        <p:txBody>
          <a:bodyPr/>
          <a:lstStyle>
            <a:lvl1pPr marL="344488" indent="-344488" algn="l"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Bullets</a:t>
            </a:r>
          </a:p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66FA410-F034-330D-28BE-56BCF1002D6F}"/>
              </a:ext>
            </a:extLst>
          </p:cNvPr>
          <p:cNvSpPr/>
          <p:nvPr userDrawn="1"/>
        </p:nvSpPr>
        <p:spPr>
          <a:xfrm>
            <a:off x="9067800" y="0"/>
            <a:ext cx="9220200" cy="10287000"/>
          </a:xfrm>
          <a:custGeom>
            <a:avLst/>
            <a:gdLst/>
            <a:ahLst/>
            <a:cxnLst/>
            <a:rect l="l" t="t" r="r" b="b"/>
            <a:pathLst>
              <a:path w="2428365" h="2709333">
                <a:moveTo>
                  <a:pt x="0" y="0"/>
                </a:moveTo>
                <a:lnTo>
                  <a:pt x="2428365" y="0"/>
                </a:lnTo>
                <a:lnTo>
                  <a:pt x="242836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4D4D4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03436B7-CEED-6823-9B81-2C797B5B7588}"/>
              </a:ext>
            </a:extLst>
          </p:cNvPr>
          <p:cNvSpPr/>
          <p:nvPr userDrawn="1"/>
        </p:nvSpPr>
        <p:spPr>
          <a:xfrm>
            <a:off x="0" y="0"/>
            <a:ext cx="3962400" cy="10287000"/>
          </a:xfrm>
          <a:custGeom>
            <a:avLst/>
            <a:gdLst/>
            <a:ahLst/>
            <a:cxnLst/>
            <a:rect l="l" t="t" r="r" b="b"/>
            <a:pathLst>
              <a:path w="1214183" h="2709333">
                <a:moveTo>
                  <a:pt x="0" y="0"/>
                </a:moveTo>
                <a:lnTo>
                  <a:pt x="1214183" y="0"/>
                </a:lnTo>
                <a:lnTo>
                  <a:pt x="1214183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4D4D4D"/>
          </a:solidFill>
        </p:spPr>
        <p:txBody>
          <a:bodyPr lIns="91440" tIns="91440" rIns="91440" bIns="91440"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3CA9105-A0AD-1591-04AD-BB46844BDE6E}"/>
              </a:ext>
            </a:extLst>
          </p:cNvPr>
          <p:cNvSpPr/>
          <p:nvPr userDrawn="1"/>
        </p:nvSpPr>
        <p:spPr>
          <a:xfrm>
            <a:off x="16668749" y="0"/>
            <a:ext cx="1619251" cy="1689101"/>
          </a:xfrm>
          <a:custGeom>
            <a:avLst/>
            <a:gdLst/>
            <a:ahLst/>
            <a:cxnLst/>
            <a:rect l="l" t="t" r="r" b="b"/>
            <a:pathLst>
              <a:path w="426469" h="444866">
                <a:moveTo>
                  <a:pt x="0" y="0"/>
                </a:moveTo>
                <a:lnTo>
                  <a:pt x="426469" y="0"/>
                </a:lnTo>
                <a:lnTo>
                  <a:pt x="426469" y="444866"/>
                </a:lnTo>
                <a:lnTo>
                  <a:pt x="0" y="444866"/>
                </a:lnTo>
                <a:close/>
              </a:path>
            </a:pathLst>
          </a:custGeom>
          <a:solidFill>
            <a:srgbClr val="0079C1"/>
          </a:solid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3BF839-46AF-1072-D4C2-AD862C4A5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19600" y="954088"/>
            <a:ext cx="11582400" cy="1470025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E6BE408-84D9-5AD5-080E-1354EE2D8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19600" y="2933700"/>
            <a:ext cx="6096000" cy="6324600"/>
          </a:xfrm>
        </p:spPr>
        <p:txBody>
          <a:bodyPr/>
          <a:lstStyle>
            <a:lvl1pPr marL="344488" indent="-344488" algn="l"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Bullets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81060E8-D2AE-7CBA-BBCA-35C52BED7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49000" y="2933700"/>
            <a:ext cx="5619749" cy="63246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54" r:id="rId3"/>
    <p:sldLayoutId id="2147483659" r:id="rId4"/>
    <p:sldLayoutId id="2147483652" r:id="rId5"/>
    <p:sldLayoutId id="2147483651" r:id="rId6"/>
    <p:sldLayoutId id="2147483656" r:id="rId7"/>
    <p:sldLayoutId id="2147483649" r:id="rId8"/>
    <p:sldLayoutId id="2147483650" r:id="rId9"/>
    <p:sldLayoutId id="2147483657" r:id="rId10"/>
    <p:sldLayoutId id="21474836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49.png"/><Relationship Id="rId10" Type="http://schemas.openxmlformats.org/officeDocument/2006/relationships/image" Target="../media/image71.png"/><Relationship Id="rId4" Type="http://schemas.openxmlformats.org/officeDocument/2006/relationships/image" Target="../media/image48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9.png"/><Relationship Id="rId18" Type="http://schemas.microsoft.com/office/2007/relationships/hdphoto" Target="../media/hdphoto3.wdp"/><Relationship Id="rId3" Type="http://schemas.openxmlformats.org/officeDocument/2006/relationships/image" Target="../media/image73.png"/><Relationship Id="rId7" Type="http://schemas.openxmlformats.org/officeDocument/2006/relationships/image" Target="../media/image84.png"/><Relationship Id="rId12" Type="http://schemas.openxmlformats.org/officeDocument/2006/relationships/image" Target="../media/image88.jpe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11" Type="http://schemas.openxmlformats.org/officeDocument/2006/relationships/image" Target="../media/image87.svg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3.png"/><Relationship Id="rId4" Type="http://schemas.openxmlformats.org/officeDocument/2006/relationships/image" Target="../media/image74.svg"/><Relationship Id="rId9" Type="http://schemas.openxmlformats.org/officeDocument/2006/relationships/image" Target="../media/image85.jpeg"/><Relationship Id="rId1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4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12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microsoft.com/office/2007/relationships/hdphoto" Target="../media/hdphoto6.wdp"/><Relationship Id="rId4" Type="http://schemas.openxmlformats.org/officeDocument/2006/relationships/image" Target="../media/image99.jpe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kutol.com/wp-content/uploads/2021/12/Flyer_FoodServices.LIT-KFOOD.1121.pdf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0.png"/><Relationship Id="rId5" Type="http://schemas.openxmlformats.org/officeDocument/2006/relationships/hyperlink" Target="http://www.kutol.com/wp-content/uploads/2024/10/LIT-FLC_Kutol-Full-Catalog_1024.pdf" TargetMode="External"/><Relationship Id="rId10" Type="http://schemas.openxmlformats.org/officeDocument/2006/relationships/image" Target="../media/image22.svg"/><Relationship Id="rId4" Type="http://schemas.openxmlformats.org/officeDocument/2006/relationships/image" Target="../media/image109.jpe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hyperlink" Target="http://www.kutol.com/" TargetMode="External"/><Relationship Id="rId7" Type="http://schemas.openxmlformats.org/officeDocument/2006/relationships/image" Target="../media/image114.png"/><Relationship Id="rId12" Type="http://schemas.openxmlformats.org/officeDocument/2006/relationships/image" Target="../media/image1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7.jpe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hyperlink" Target="http://www.linkedin.com/company/kutol/" TargetMode="External"/><Relationship Id="rId9" Type="http://schemas.openxmlformats.org/officeDocument/2006/relationships/hyperlink" Target="mailto:youtube.com/@kutolvideo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6.png"/><Relationship Id="rId3" Type="http://schemas.openxmlformats.org/officeDocument/2006/relationships/image" Target="../media/image86.png"/><Relationship Id="rId7" Type="http://schemas.openxmlformats.org/officeDocument/2006/relationships/image" Target="../media/image121.png"/><Relationship Id="rId12" Type="http://schemas.openxmlformats.org/officeDocument/2006/relationships/image" Target="../media/image1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svg"/><Relationship Id="rId11" Type="http://schemas.openxmlformats.org/officeDocument/2006/relationships/hyperlink" Target="http://www.kutol.com/" TargetMode="External"/><Relationship Id="rId5" Type="http://schemas.openxmlformats.org/officeDocument/2006/relationships/image" Target="../media/image119.png"/><Relationship Id="rId1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87.svg"/><Relationship Id="rId9" Type="http://schemas.openxmlformats.org/officeDocument/2006/relationships/image" Target="../media/image123.png"/><Relationship Id="rId14" Type="http://schemas.openxmlformats.org/officeDocument/2006/relationships/image" Target="../media/image12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4" b="164"/>
          <a:stretch>
            <a:fillRect/>
          </a:stretch>
        </p:blipFill>
        <p:spPr>
          <a:xfrm>
            <a:off x="0" y="0"/>
            <a:ext cx="18288000" cy="10325299"/>
          </a:xfrm>
          <a:prstGeom prst="rect">
            <a:avLst/>
          </a:prstGeom>
        </p:spPr>
      </p:pic>
      <p:sp>
        <p:nvSpPr>
          <p:cNvPr id="3" name="Freeform 3"/>
          <p:cNvSpPr>
            <a:spLocks noChangeAspect="1"/>
          </p:cNvSpPr>
          <p:nvPr/>
        </p:nvSpPr>
        <p:spPr>
          <a:xfrm>
            <a:off x="14211708" y="7762848"/>
            <a:ext cx="3314292" cy="1910886"/>
          </a:xfrm>
          <a:custGeom>
            <a:avLst/>
            <a:gdLst/>
            <a:ahLst/>
            <a:cxnLst/>
            <a:rect l="l" t="t" r="r" b="b"/>
            <a:pathLst>
              <a:path w="3629966" h="2092891">
                <a:moveTo>
                  <a:pt x="0" y="0"/>
                </a:moveTo>
                <a:lnTo>
                  <a:pt x="3629966" y="0"/>
                </a:lnTo>
                <a:lnTo>
                  <a:pt x="3629966" y="2092891"/>
                </a:lnTo>
                <a:lnTo>
                  <a:pt x="0" y="209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240177" y="3357232"/>
            <a:ext cx="972056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9"/>
              </a:lnSpc>
              <a:spcBef>
                <a:spcPct val="0"/>
              </a:spcBef>
            </a:pPr>
            <a:r>
              <a:rPr lang="en-US" sz="7999" b="1" dirty="0">
                <a:solidFill>
                  <a:srgbClr val="FFFFFF"/>
                </a:solidFill>
                <a:latin typeface="+mj-lt"/>
                <a:ea typeface="Myriad Bold"/>
                <a:cs typeface="Myriad Bold"/>
                <a:sym typeface="Myriad Bold"/>
              </a:rPr>
              <a:t>Experts in Skin Care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0177" y="4526280"/>
            <a:ext cx="7473094" cy="90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59"/>
              </a:lnSpc>
              <a:spcBef>
                <a:spcPct val="0"/>
              </a:spcBef>
            </a:pPr>
            <a:r>
              <a:rPr lang="en-US" sz="5399" b="1" u="none" spc="2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Kutol Products Company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09241" y="2132495"/>
            <a:ext cx="6537922" cy="85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ea typeface="Montserrat"/>
                <a:cs typeface="Montserrat"/>
                <a:sym typeface="Montserrat"/>
              </a:rPr>
              <a:t>Users see soap or sanitizer dispensed into hands avoiding extra, wasteful dispenses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09241" y="4271821"/>
            <a:ext cx="6537922" cy="85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ea typeface="Montserrat"/>
                <a:cs typeface="Montserrat"/>
                <a:sym typeface="Montserrat"/>
              </a:rPr>
              <a:t>Top valve placement means no messy leaks from refill bags or bottom of dispenser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09240" y="6405421"/>
            <a:ext cx="666915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79C1"/>
                </a:solidFill>
                <a:ea typeface="Montserrat"/>
                <a:cs typeface="Montserrat"/>
                <a:sym typeface="Montserrat"/>
              </a:rPr>
              <a:t>Leak-free design saves janitorial staff valuable cleanup time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9C1"/>
              </a:solidFill>
              <a:effectLst/>
              <a:uLnTx/>
              <a:uFillTx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009241" y="8511132"/>
            <a:ext cx="653792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9C1"/>
                </a:solidFill>
                <a:ea typeface="Montserrat"/>
                <a:cs typeface="Montserrat"/>
                <a:sym typeface="Montserrat"/>
              </a:rPr>
              <a:t>Sealed system/refill bags eliminate cross-contamination – no open pouring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9C1"/>
              </a:solidFill>
              <a:effectLst/>
              <a:uLnTx/>
              <a:uFillTx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09241" y="1409834"/>
            <a:ext cx="6537922" cy="55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Montserrat Bold"/>
                <a:cs typeface="Montserrat Bold"/>
                <a:sym typeface="Montserrat Bold"/>
              </a:rPr>
              <a:t>Eye-level dispensing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09241" y="3549160"/>
            <a:ext cx="6537922" cy="55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Montserrat Bold"/>
                <a:cs typeface="Montserrat Bold"/>
                <a:sym typeface="Montserrat Bold"/>
              </a:rPr>
              <a:t>No leaks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09241" y="5682760"/>
            <a:ext cx="6537922" cy="55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Montserrat Bold"/>
                <a:cs typeface="Montserrat Bold"/>
                <a:sym typeface="Montserrat Bold"/>
              </a:rPr>
              <a:t>Labor savings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09241" y="7788471"/>
            <a:ext cx="6537922" cy="55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Montserrat Bold"/>
                <a:cs typeface="Montserrat Bold"/>
                <a:sym typeface="Montserrat Bold"/>
              </a:rPr>
              <a:t>Enhanced hygiene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493162" y="1104900"/>
            <a:ext cx="4685864" cy="8534400"/>
            <a:chOff x="0" y="0"/>
            <a:chExt cx="947592" cy="17258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7592" cy="1725857"/>
            </a:xfrm>
            <a:custGeom>
              <a:avLst/>
              <a:gdLst/>
              <a:ahLst/>
              <a:cxnLst/>
              <a:rect l="l" t="t" r="r" b="b"/>
              <a:pathLst>
                <a:path w="947592" h="1725857">
                  <a:moveTo>
                    <a:pt x="0" y="0"/>
                  </a:moveTo>
                  <a:lnTo>
                    <a:pt x="947592" y="0"/>
                  </a:lnTo>
                  <a:lnTo>
                    <a:pt x="947592" y="1725857"/>
                  </a:lnTo>
                  <a:lnTo>
                    <a:pt x="0" y="1725857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25136" y="667451"/>
            <a:ext cx="3733800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Top Dispensing Advantage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451907" y="3703710"/>
            <a:ext cx="331391" cy="285896"/>
          </a:xfrm>
          <a:prstGeom prst="rect">
            <a:avLst/>
          </a:prstGeom>
          <a:solidFill>
            <a:srgbClr val="004A98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0451907" y="5837310"/>
            <a:ext cx="331391" cy="285896"/>
          </a:xfrm>
          <a:prstGeom prst="rect">
            <a:avLst/>
          </a:pr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0451907" y="7943021"/>
            <a:ext cx="331391" cy="285896"/>
          </a:xfrm>
          <a:prstGeom prst="rect">
            <a:avLst/>
          </a:prstGeom>
          <a:solidFill>
            <a:srgbClr val="3B93D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10451907" y="1564384"/>
            <a:ext cx="331391" cy="285896"/>
          </a:xfrm>
          <a:prstGeom prst="rect">
            <a:avLst/>
          </a:prstGeom>
          <a:solidFill>
            <a:srgbClr val="01397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8BA31163-2A23-2888-C10A-3CBD16EF82FC}"/>
              </a:ext>
            </a:extLst>
          </p:cNvPr>
          <p:cNvSpPr/>
          <p:nvPr/>
        </p:nvSpPr>
        <p:spPr>
          <a:xfrm rot="5400000">
            <a:off x="8177427" y="-8436735"/>
            <a:ext cx="1933145" cy="18288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82104CC-9A06-80C5-5503-23EB2B407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765609"/>
              </p:ext>
            </p:extLst>
          </p:nvPr>
        </p:nvGraphicFramePr>
        <p:xfrm>
          <a:off x="1038726" y="2032867"/>
          <a:ext cx="16060733" cy="7905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711588111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308240409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7299132"/>
                    </a:ext>
                  </a:extLst>
                </a:gridCol>
                <a:gridCol w="2861184">
                  <a:extLst>
                    <a:ext uri="{9D8B030D-6E8A-4147-A177-3AD203B41FA5}">
                      <a16:colId xmlns:a16="http://schemas.microsoft.com/office/drawing/2014/main" val="4170737853"/>
                    </a:ext>
                  </a:extLst>
                </a:gridCol>
                <a:gridCol w="2655875">
                  <a:extLst>
                    <a:ext uri="{9D8B030D-6E8A-4147-A177-3AD203B41FA5}">
                      <a16:colId xmlns:a16="http://schemas.microsoft.com/office/drawing/2014/main" val="3433642544"/>
                    </a:ext>
                  </a:extLst>
                </a:gridCol>
              </a:tblGrid>
              <a:tr h="824633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cap="small" baseline="0" dirty="0">
                          <a:latin typeface="+mj-lt"/>
                        </a:rPr>
                        <a:t>Risk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cap="small" baseline="0" dirty="0">
                          <a:latin typeface="+mj-lt"/>
                        </a:rPr>
                        <a:t>No Risk</a:t>
                      </a:r>
                    </a:p>
                  </a:txBody>
                  <a:tcPr anchor="ctr">
                    <a:solidFill>
                      <a:srgbClr val="3BAE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cap="small" baseline="0" dirty="0">
                          <a:latin typeface="+mj-lt"/>
                        </a:rPr>
                        <a:t>Moderate Risk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cap="small" baseline="0" dirty="0">
                          <a:latin typeface="+mj-lt"/>
                        </a:rPr>
                        <a:t>High Risk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508812"/>
                  </a:ext>
                </a:extLst>
              </a:tr>
              <a:tr h="2362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rgbClr val="4D4D4D"/>
                          </a:solidFill>
                          <a:latin typeface="+mn-lt"/>
                        </a:rPr>
                        <a:t>Slip and fall hazards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BAE4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582895"/>
                  </a:ext>
                </a:extLst>
              </a:tr>
              <a:tr h="23591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rgbClr val="595959"/>
                          </a:solidFill>
                          <a:latin typeface="+mn-lt"/>
                        </a:rPr>
                        <a:t>Cross contamination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BAE4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593478"/>
                  </a:ext>
                </a:extLst>
              </a:tr>
              <a:tr h="23591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rgbClr val="595959"/>
                          </a:solidFill>
                          <a:latin typeface="+mn-lt"/>
                        </a:rPr>
                        <a:t>Missed procedures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BAE4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44361"/>
                  </a:ext>
                </a:extLst>
              </a:tr>
            </a:tbl>
          </a:graphicData>
        </a:graphic>
      </p:graphicFrame>
      <p:sp>
        <p:nvSpPr>
          <p:cNvPr id="14" name="Freeform 2">
            <a:extLst>
              <a:ext uri="{FF2B5EF4-FFF2-40B4-BE49-F238E27FC236}">
                <a16:creationId xmlns:a16="http://schemas.microsoft.com/office/drawing/2014/main" id="{2FB29C75-0723-E06B-DC56-8604EE4E4FF2}"/>
              </a:ext>
            </a:extLst>
          </p:cNvPr>
          <p:cNvSpPr>
            <a:spLocks noChangeAspect="1"/>
          </p:cNvSpPr>
          <p:nvPr/>
        </p:nvSpPr>
        <p:spPr>
          <a:xfrm>
            <a:off x="1071895" y="2905122"/>
            <a:ext cx="3431144" cy="2286000"/>
          </a:xfrm>
          <a:custGeom>
            <a:avLst/>
            <a:gdLst/>
            <a:ahLst/>
            <a:cxnLst/>
            <a:rect l="l" t="t" r="r" b="b"/>
            <a:pathLst>
              <a:path w="4071695" h="2717857">
                <a:moveTo>
                  <a:pt x="0" y="0"/>
                </a:moveTo>
                <a:lnTo>
                  <a:pt x="4071695" y="0"/>
                </a:lnTo>
                <a:lnTo>
                  <a:pt x="4071695" y="2717857"/>
                </a:lnTo>
                <a:lnTo>
                  <a:pt x="0" y="27178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3FBC9-6227-FBA4-67CB-684EED7A63E9}"/>
              </a:ext>
            </a:extLst>
          </p:cNvPr>
          <p:cNvSpPr txBox="1"/>
          <p:nvPr/>
        </p:nvSpPr>
        <p:spPr>
          <a:xfrm>
            <a:off x="5670417" y="938676"/>
            <a:ext cx="6947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With Top Dispensing Technology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6EF3FE08-525B-A061-C439-6A8637CC3FA0}"/>
              </a:ext>
            </a:extLst>
          </p:cNvPr>
          <p:cNvSpPr>
            <a:spLocks noChangeAspect="1"/>
          </p:cNvSpPr>
          <p:nvPr/>
        </p:nvSpPr>
        <p:spPr>
          <a:xfrm>
            <a:off x="1071895" y="5259424"/>
            <a:ext cx="3431143" cy="2286000"/>
          </a:xfrm>
          <a:custGeom>
            <a:avLst/>
            <a:gdLst/>
            <a:ahLst/>
            <a:cxnLst/>
            <a:rect l="l" t="t" r="r" b="b"/>
            <a:pathLst>
              <a:path w="4071695" h="2712767">
                <a:moveTo>
                  <a:pt x="0" y="0"/>
                </a:moveTo>
                <a:lnTo>
                  <a:pt x="4071695" y="0"/>
                </a:lnTo>
                <a:lnTo>
                  <a:pt x="4071695" y="2712767"/>
                </a:lnTo>
                <a:lnTo>
                  <a:pt x="0" y="27127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C07CEC-5636-5828-3198-6D1B4BFA2137}"/>
              </a:ext>
            </a:extLst>
          </p:cNvPr>
          <p:cNvGrpSpPr>
            <a:grpSpLocks noChangeAspect="1"/>
          </p:cNvGrpSpPr>
          <p:nvPr/>
        </p:nvGrpSpPr>
        <p:grpSpPr>
          <a:xfrm>
            <a:off x="1071895" y="7613726"/>
            <a:ext cx="3431143" cy="2286000"/>
            <a:chOff x="2967940" y="1028700"/>
            <a:chExt cx="12352120" cy="822960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B37C21A-CAD6-E3B4-D781-5C371D6D38A3}"/>
                </a:ext>
              </a:extLst>
            </p:cNvPr>
            <p:cNvSpPr/>
            <p:nvPr/>
          </p:nvSpPr>
          <p:spPr>
            <a:xfrm>
              <a:off x="2967940" y="1028700"/>
              <a:ext cx="12352120" cy="8229600"/>
            </a:xfrm>
            <a:custGeom>
              <a:avLst/>
              <a:gdLst/>
              <a:ahLst/>
              <a:cxnLst/>
              <a:rect l="l" t="t" r="r" b="b"/>
              <a:pathLst>
                <a:path w="12352120" h="8229600">
                  <a:moveTo>
                    <a:pt x="0" y="0"/>
                  </a:moveTo>
                  <a:lnTo>
                    <a:pt x="12352120" y="0"/>
                  </a:lnTo>
                  <a:lnTo>
                    <a:pt x="1235212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10FF91E-A9F2-1035-C48B-399B8F7E258C}"/>
                </a:ext>
              </a:extLst>
            </p:cNvPr>
            <p:cNvSpPr/>
            <p:nvPr/>
          </p:nvSpPr>
          <p:spPr>
            <a:xfrm>
              <a:off x="2967940" y="1028700"/>
              <a:ext cx="11542491" cy="8229600"/>
            </a:xfrm>
            <a:custGeom>
              <a:avLst/>
              <a:gdLst/>
              <a:ahLst/>
              <a:cxnLst/>
              <a:rect l="l" t="t" r="r" b="b"/>
              <a:pathLst>
                <a:path w="11542491" h="8229600">
                  <a:moveTo>
                    <a:pt x="0" y="0"/>
                  </a:moveTo>
                  <a:lnTo>
                    <a:pt x="11542491" y="0"/>
                  </a:lnTo>
                  <a:lnTo>
                    <a:pt x="1154249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4">
            <a:extLst>
              <a:ext uri="{FF2B5EF4-FFF2-40B4-BE49-F238E27FC236}">
                <a16:creationId xmlns:a16="http://schemas.microsoft.com/office/drawing/2014/main" id="{46634A69-52B4-F860-BB2F-47767E3B259C}"/>
              </a:ext>
            </a:extLst>
          </p:cNvPr>
          <p:cNvSpPr txBox="1"/>
          <p:nvPr/>
        </p:nvSpPr>
        <p:spPr>
          <a:xfrm>
            <a:off x="5780396" y="-16933"/>
            <a:ext cx="6727205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en Sauce Light"/>
                <a:cs typeface="Open Sauce Light"/>
                <a:sym typeface="Open Sauce Light"/>
              </a:rPr>
              <a:t>Risk Management</a:t>
            </a: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04B0B70D-05AA-44DC-64C1-9DA80ED160B2}"/>
              </a:ext>
            </a:extLst>
          </p:cNvPr>
          <p:cNvSpPr>
            <a:spLocks noChangeAspect="1"/>
          </p:cNvSpPr>
          <p:nvPr/>
        </p:nvSpPr>
        <p:spPr>
          <a:xfrm>
            <a:off x="9496929" y="3473294"/>
            <a:ext cx="1523688" cy="1344655"/>
          </a:xfrm>
          <a:custGeom>
            <a:avLst/>
            <a:gdLst/>
            <a:ahLst/>
            <a:cxnLst/>
            <a:rect l="l" t="t" r="r" b="b"/>
            <a:pathLst>
              <a:path w="1732293" h="1528749">
                <a:moveTo>
                  <a:pt x="0" y="0"/>
                </a:moveTo>
                <a:lnTo>
                  <a:pt x="1732293" y="0"/>
                </a:lnTo>
                <a:lnTo>
                  <a:pt x="1732293" y="1528749"/>
                </a:lnTo>
                <a:lnTo>
                  <a:pt x="0" y="1528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EE78B766-1470-8833-137A-018B7FC6BDD5}"/>
              </a:ext>
            </a:extLst>
          </p:cNvPr>
          <p:cNvSpPr>
            <a:spLocks noChangeAspect="1"/>
          </p:cNvSpPr>
          <p:nvPr/>
        </p:nvSpPr>
        <p:spPr>
          <a:xfrm>
            <a:off x="9496929" y="5829363"/>
            <a:ext cx="1523688" cy="1344655"/>
          </a:xfrm>
          <a:custGeom>
            <a:avLst/>
            <a:gdLst/>
            <a:ahLst/>
            <a:cxnLst/>
            <a:rect l="l" t="t" r="r" b="b"/>
            <a:pathLst>
              <a:path w="1732293" h="1528749">
                <a:moveTo>
                  <a:pt x="0" y="0"/>
                </a:moveTo>
                <a:lnTo>
                  <a:pt x="1732293" y="0"/>
                </a:lnTo>
                <a:lnTo>
                  <a:pt x="1732293" y="1528749"/>
                </a:lnTo>
                <a:lnTo>
                  <a:pt x="0" y="1528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E276457B-D371-9C95-05AE-C72907D94D92}"/>
              </a:ext>
            </a:extLst>
          </p:cNvPr>
          <p:cNvSpPr>
            <a:spLocks noChangeAspect="1"/>
          </p:cNvSpPr>
          <p:nvPr/>
        </p:nvSpPr>
        <p:spPr>
          <a:xfrm>
            <a:off x="9496929" y="8207044"/>
            <a:ext cx="1523688" cy="1344655"/>
          </a:xfrm>
          <a:custGeom>
            <a:avLst/>
            <a:gdLst/>
            <a:ahLst/>
            <a:cxnLst/>
            <a:rect l="l" t="t" r="r" b="b"/>
            <a:pathLst>
              <a:path w="1732293" h="1528749">
                <a:moveTo>
                  <a:pt x="0" y="0"/>
                </a:moveTo>
                <a:lnTo>
                  <a:pt x="1732293" y="0"/>
                </a:lnTo>
                <a:lnTo>
                  <a:pt x="1732293" y="1528749"/>
                </a:lnTo>
                <a:lnTo>
                  <a:pt x="0" y="1528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">
            <a:extLst>
              <a:ext uri="{FF2B5EF4-FFF2-40B4-BE49-F238E27FC236}">
                <a16:creationId xmlns:a16="http://schemas.microsoft.com/office/drawing/2014/main" id="{F4D631F4-B6B0-D577-A139-46D3570E655C}"/>
              </a:ext>
            </a:extLst>
          </p:cNvPr>
          <p:cNvSpPr>
            <a:spLocks noChangeAspect="1"/>
          </p:cNvSpPr>
          <p:nvPr/>
        </p:nvSpPr>
        <p:spPr>
          <a:xfrm rot="2588473">
            <a:off x="2972413" y="5998632"/>
            <a:ext cx="4400337" cy="4154503"/>
          </a:xfrm>
          <a:custGeom>
            <a:avLst/>
            <a:gdLst/>
            <a:ahLst/>
            <a:cxnLst/>
            <a:rect l="l" t="t" r="r" b="b"/>
            <a:pathLst>
              <a:path w="8049460" h="8049460">
                <a:moveTo>
                  <a:pt x="0" y="0"/>
                </a:moveTo>
                <a:lnTo>
                  <a:pt x="8049460" y="0"/>
                </a:lnTo>
                <a:lnTo>
                  <a:pt x="8049460" y="8049460"/>
                </a:lnTo>
                <a:lnTo>
                  <a:pt x="0" y="8049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F06C14E-D237-ECDC-846D-BE1A38143D1B}"/>
              </a:ext>
            </a:extLst>
          </p:cNvPr>
          <p:cNvSpPr>
            <a:spLocks noChangeAspect="1"/>
          </p:cNvSpPr>
          <p:nvPr/>
        </p:nvSpPr>
        <p:spPr>
          <a:xfrm rot="19357776">
            <a:off x="6275067" y="4625091"/>
            <a:ext cx="5622118" cy="5346217"/>
          </a:xfrm>
          <a:custGeom>
            <a:avLst/>
            <a:gdLst/>
            <a:ahLst/>
            <a:cxnLst/>
            <a:rect l="l" t="t" r="r" b="b"/>
            <a:pathLst>
              <a:path w="8049460" h="8049460">
                <a:moveTo>
                  <a:pt x="0" y="0"/>
                </a:moveTo>
                <a:lnTo>
                  <a:pt x="8049460" y="0"/>
                </a:lnTo>
                <a:lnTo>
                  <a:pt x="8049460" y="8049460"/>
                </a:lnTo>
                <a:lnTo>
                  <a:pt x="0" y="8049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800000">
            <a:off x="-2514601" y="-3597238"/>
            <a:ext cx="17122664" cy="6226137"/>
          </a:xfrm>
          <a:custGeom>
            <a:avLst/>
            <a:gdLst/>
            <a:ahLst/>
            <a:cxnLst/>
            <a:rect l="l" t="t" r="r" b="b"/>
            <a:pathLst>
              <a:path w="14773954" h="5372100">
                <a:moveTo>
                  <a:pt x="13223283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13223283" y="5372100"/>
                </a:lnTo>
                <a:lnTo>
                  <a:pt x="14773954" y="2686050"/>
                </a:lnTo>
                <a:lnTo>
                  <a:pt x="13223283" y="0"/>
                </a:lnTo>
                <a:close/>
              </a:path>
            </a:pathLst>
          </a:custGeom>
          <a:solidFill>
            <a:srgbClr val="2D6FB7"/>
          </a:solidFill>
          <a:ln>
            <a:solidFill>
              <a:srgbClr val="2D6FB7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3765" y="303008"/>
            <a:ext cx="1009476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yriad Semi-Bold"/>
                <a:cs typeface="Myriad Semi-Bold"/>
                <a:sym typeface="Myriad Semi-Bold"/>
              </a:rPr>
              <a:t>Designer Series</a:t>
            </a:r>
          </a:p>
        </p:txBody>
      </p:sp>
      <p:sp>
        <p:nvSpPr>
          <p:cNvPr id="6" name="Freeform 6"/>
          <p:cNvSpPr/>
          <p:nvPr/>
        </p:nvSpPr>
        <p:spPr>
          <a:xfrm rot="10800000">
            <a:off x="10000307" y="-4591013"/>
            <a:ext cx="10649892" cy="6226137"/>
          </a:xfrm>
          <a:custGeom>
            <a:avLst/>
            <a:gdLst/>
            <a:ahLst/>
            <a:cxnLst/>
            <a:rect l="l" t="t" r="r" b="b"/>
            <a:pathLst>
              <a:path w="8474859" h="5372100">
                <a:moveTo>
                  <a:pt x="6924189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6924189" y="5372100"/>
                </a:lnTo>
                <a:lnTo>
                  <a:pt x="8474859" y="2686050"/>
                </a:lnTo>
                <a:lnTo>
                  <a:pt x="6924189" y="0"/>
                </a:lnTo>
                <a:close/>
              </a:path>
            </a:pathLst>
          </a:cu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ChangeAspect="1"/>
          </p:cNvSpPr>
          <p:nvPr/>
        </p:nvSpPr>
        <p:spPr>
          <a:xfrm>
            <a:off x="10801785" y="2569633"/>
            <a:ext cx="7198345" cy="7198345"/>
          </a:xfrm>
          <a:custGeom>
            <a:avLst/>
            <a:gdLst/>
            <a:ahLst/>
            <a:cxnLst/>
            <a:rect l="l" t="t" r="r" b="b"/>
            <a:pathLst>
              <a:path w="8049460" h="8049460">
                <a:moveTo>
                  <a:pt x="0" y="0"/>
                </a:moveTo>
                <a:lnTo>
                  <a:pt x="8049460" y="0"/>
                </a:lnTo>
                <a:lnTo>
                  <a:pt x="8049460" y="8049460"/>
                </a:lnTo>
                <a:lnTo>
                  <a:pt x="0" y="8049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73765" y="2878570"/>
            <a:ext cx="5767145" cy="2966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Sleek, streamlined design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Made of durable ABS plastic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Large product view window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Keyed locking option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.75 mL output, .4 mL available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Heavy duty tape or screw mounting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3765" y="1316355"/>
            <a:ext cx="8903635" cy="1050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Manual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No Touch M-</a:t>
            </a:r>
            <a:r>
              <a:rPr lang="en-US" sz="3200" b="1" dirty="0">
                <a:solidFill>
                  <a:srgbClr val="FFFFFF"/>
                </a:solidFill>
                <a:ea typeface="Myriad Bold"/>
                <a:cs typeface="Myriad Bold"/>
                <a:sym typeface="Myriad Bold"/>
              </a:rPr>
              <a:t>Fit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use same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6-pack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refills</a:t>
            </a:r>
          </a:p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No Touch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uses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4-pack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refills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868771-4AB1-04B2-7452-7C7202251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1104" y="4946661"/>
            <a:ext cx="4834017" cy="4834017"/>
          </a:xfrm>
          <a:prstGeom prst="ellipse">
            <a:avLst/>
          </a:prstGeom>
        </p:spPr>
      </p:pic>
      <p:pic>
        <p:nvPicPr>
          <p:cNvPr id="20" name="Picture 19" descr="A group of people standing at a reception desk&#10;&#10;AI-generated content may be incorrect.">
            <a:extLst>
              <a:ext uri="{FF2B5EF4-FFF2-40B4-BE49-F238E27FC236}">
                <a16:creationId xmlns:a16="http://schemas.microsoft.com/office/drawing/2014/main" id="{669A4B65-17D0-B473-FFCF-78B6487AB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41227" y="3497222"/>
            <a:ext cx="6074561" cy="6074561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B0535-86FF-67A7-9DE6-A9B0B30CDC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30" y="6167753"/>
            <a:ext cx="3659215" cy="377423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0"/>
            <a:lightRig rig="threePt" dir="t">
              <a:rot lat="0" lon="0" rev="0"/>
            </a:lightRig>
          </a:scene3d>
          <a:sp3d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790575"/>
            <a:ext cx="18288049" cy="9525"/>
          </a:xfrm>
          <a:prstGeom prst="line">
            <a:avLst/>
          </a:prstGeom>
          <a:ln w="66675" cap="flat">
            <a:solidFill>
              <a:srgbClr val="0079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800000">
            <a:off x="10542559" y="-4381499"/>
            <a:ext cx="9822161" cy="6226137"/>
          </a:xfrm>
          <a:custGeom>
            <a:avLst/>
            <a:gdLst/>
            <a:ahLst/>
            <a:cxnLst/>
            <a:rect l="l" t="t" r="r" b="b"/>
            <a:pathLst>
              <a:path w="8474859" h="5372100">
                <a:moveTo>
                  <a:pt x="6924189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6924189" y="5372100"/>
                </a:lnTo>
                <a:lnTo>
                  <a:pt x="8474859" y="2686050"/>
                </a:lnTo>
                <a:lnTo>
                  <a:pt x="6924189" y="0"/>
                </a:lnTo>
                <a:close/>
              </a:path>
            </a:pathLst>
          </a:cu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88980" y="1305351"/>
            <a:ext cx="6829165" cy="842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Designer Series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066" y="2504310"/>
            <a:ext cx="4231274" cy="1560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Manual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No metal parts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Waterproof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64838" y="6830258"/>
            <a:ext cx="8103970" cy="2560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No Touch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Powerful, quiet engine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Four C batteries included = 30,000 dispenses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Sleep mode after 30 mins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Easy to see usage indicator lights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3965" y="9684210"/>
            <a:ext cx="5894003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rPr>
              <a:t>**Additional dispenser colors available.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552306-7411-C9B4-3605-0653849E7283}"/>
              </a:ext>
            </a:extLst>
          </p:cNvPr>
          <p:cNvGrpSpPr/>
          <p:nvPr/>
        </p:nvGrpSpPr>
        <p:grpSpPr>
          <a:xfrm>
            <a:off x="967891" y="4381500"/>
            <a:ext cx="8099909" cy="4863315"/>
            <a:chOff x="1117766" y="4509840"/>
            <a:chExt cx="8099909" cy="4863315"/>
          </a:xfrm>
        </p:grpSpPr>
        <p:pic>
          <p:nvPicPr>
            <p:cNvPr id="25" name="Picture 24" descr="A white soap dispenser with a label&#10;&#10;AI-generated content may be incorrect.">
              <a:extLst>
                <a:ext uri="{FF2B5EF4-FFF2-40B4-BE49-F238E27FC236}">
                  <a16:creationId xmlns:a16="http://schemas.microsoft.com/office/drawing/2014/main" id="{CDBD2D95-CB29-D42C-D4AB-85F7FFD6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4916" y="5154641"/>
              <a:ext cx="2772759" cy="4033221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7441954" y="9046206"/>
              <a:ext cx="1346551" cy="3269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SS001WH33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27" name="Picture 26" descr="A close-up of a hand sanitizer&#10;&#10;AI-generated content may be incorrect.">
              <a:extLst>
                <a:ext uri="{FF2B5EF4-FFF2-40B4-BE49-F238E27FC236}">
                  <a16:creationId xmlns:a16="http://schemas.microsoft.com/office/drawing/2014/main" id="{DA741A49-98C6-B738-623E-053B613A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5441" y="4802529"/>
              <a:ext cx="2719881" cy="3975186"/>
            </a:xfrm>
            <a:prstGeom prst="rect">
              <a:avLst/>
            </a:prstGeom>
          </p:spPr>
        </p:pic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E39B512E-F303-7F88-0891-595BF823B7B6}"/>
                </a:ext>
              </a:extLst>
            </p:cNvPr>
            <p:cNvSpPr txBox="1"/>
            <p:nvPr/>
          </p:nvSpPr>
          <p:spPr>
            <a:xfrm>
              <a:off x="4718037" y="8655850"/>
              <a:ext cx="1346551" cy="3269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SS001GR32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30" name="Picture 29" descr="A black soap dispenser with a label&#10;&#10;AI-generated content may be incorrect.">
              <a:extLst>
                <a:ext uri="{FF2B5EF4-FFF2-40B4-BE49-F238E27FC236}">
                  <a16:creationId xmlns:a16="http://schemas.microsoft.com/office/drawing/2014/main" id="{4CA6D085-59EC-B958-490F-7CEAD35B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7766" y="4509840"/>
              <a:ext cx="2578099" cy="3956986"/>
            </a:xfrm>
            <a:prstGeom prst="rect">
              <a:avLst/>
            </a:prstGeom>
          </p:spPr>
        </p:pic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E135A2B4-2D6C-C349-2F3E-9D43595FF4D2}"/>
                </a:ext>
              </a:extLst>
            </p:cNvPr>
            <p:cNvSpPr txBox="1"/>
            <p:nvPr/>
          </p:nvSpPr>
          <p:spPr>
            <a:xfrm>
              <a:off x="2022518" y="8392026"/>
              <a:ext cx="1346551" cy="3269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SS001BK31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208D9B-CD0E-6DEA-5FB6-53498A946C93}"/>
              </a:ext>
            </a:extLst>
          </p:cNvPr>
          <p:cNvGrpSpPr/>
          <p:nvPr/>
        </p:nvGrpSpPr>
        <p:grpSpPr>
          <a:xfrm>
            <a:off x="9677400" y="2247900"/>
            <a:ext cx="8610600" cy="4994880"/>
            <a:chOff x="9677400" y="2299831"/>
            <a:chExt cx="8610600" cy="4994880"/>
          </a:xfrm>
        </p:grpSpPr>
        <p:pic>
          <p:nvPicPr>
            <p:cNvPr id="34" name="Picture 33" descr="A close-up of a soap dispenser&#10;&#10;AI-generated content may be incorrect.">
              <a:extLst>
                <a:ext uri="{FF2B5EF4-FFF2-40B4-BE49-F238E27FC236}">
                  <a16:creationId xmlns:a16="http://schemas.microsoft.com/office/drawing/2014/main" id="{D34D4144-23A7-1A58-200F-85BC19C72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77400" y="2299831"/>
              <a:ext cx="2692398" cy="3980011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17F0ABD0-6DA3-115D-4E72-F9145C8733E3}"/>
                </a:ext>
              </a:extLst>
            </p:cNvPr>
            <p:cNvSpPr txBox="1"/>
            <p:nvPr/>
          </p:nvSpPr>
          <p:spPr>
            <a:xfrm>
              <a:off x="10662553" y="6193217"/>
              <a:ext cx="1346551" cy="3269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DM016BK34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37" name="Picture 36" descr="A hand dispenser with foam&#10;&#10;AI-generated content may be incorrect.">
              <a:extLst>
                <a:ext uri="{FF2B5EF4-FFF2-40B4-BE49-F238E27FC236}">
                  <a16:creationId xmlns:a16="http://schemas.microsoft.com/office/drawing/2014/main" id="{511425B4-5E80-E831-F961-2E5EEF312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03676" y="3543300"/>
              <a:ext cx="3184324" cy="37514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Picture 38" descr="A hand soap dispenser with a label&#10;&#10;AI-generated content may be incorrect.">
              <a:extLst>
                <a:ext uri="{FF2B5EF4-FFF2-40B4-BE49-F238E27FC236}">
                  <a16:creationId xmlns:a16="http://schemas.microsoft.com/office/drawing/2014/main" id="{3DBA2385-D4F2-7DDC-1D4A-377D72A4A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76105" y="2666920"/>
              <a:ext cx="2636503" cy="3848180"/>
            </a:xfrm>
            <a:prstGeom prst="rect">
              <a:avLst/>
            </a:prstGeom>
          </p:spPr>
        </p:pic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80E23980-6D52-2BD6-2E74-423C7DBEF122}"/>
                </a:ext>
              </a:extLst>
            </p:cNvPr>
            <p:cNvSpPr txBox="1"/>
            <p:nvPr/>
          </p:nvSpPr>
          <p:spPr>
            <a:xfrm>
              <a:off x="13374122" y="6347859"/>
              <a:ext cx="1471230" cy="3269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DM016WH32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6993" y="2786988"/>
            <a:ext cx="10961021" cy="0"/>
          </a:xfrm>
          <a:prstGeom prst="line">
            <a:avLst/>
          </a:prstGeom>
          <a:ln w="104775" cap="flat">
            <a:solidFill>
              <a:srgbClr val="3BAE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6993" y="395321"/>
            <a:ext cx="975240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DECO</a:t>
            </a:r>
          </a:p>
        </p:txBody>
      </p:sp>
      <p:sp>
        <p:nvSpPr>
          <p:cNvPr id="4" name="AutoShape 4"/>
          <p:cNvSpPr/>
          <p:nvPr/>
        </p:nvSpPr>
        <p:spPr>
          <a:xfrm>
            <a:off x="10595978" y="1527439"/>
            <a:ext cx="6040902" cy="6870994"/>
          </a:xfrm>
          <a:prstGeom prst="rect">
            <a:avLst/>
          </a:pr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3884277" y="6236460"/>
            <a:ext cx="5260176" cy="4085348"/>
          </a:xfrm>
          <a:prstGeom prst="rect">
            <a:avLst/>
          </a:pr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>
            <a:spLocks noChangeAspect="1"/>
          </p:cNvSpPr>
          <p:nvPr/>
        </p:nvSpPr>
        <p:spPr>
          <a:xfrm>
            <a:off x="3124200" y="6609877"/>
            <a:ext cx="5591182" cy="3711930"/>
          </a:xfrm>
          <a:custGeom>
            <a:avLst/>
            <a:gdLst/>
            <a:ahLst/>
            <a:cxnLst/>
            <a:rect l="l" t="t" r="r" b="b"/>
            <a:pathLst>
              <a:path w="5591182" h="3711930">
                <a:moveTo>
                  <a:pt x="0" y="0"/>
                </a:moveTo>
                <a:lnTo>
                  <a:pt x="5591182" y="0"/>
                </a:lnTo>
                <a:lnTo>
                  <a:pt x="5591182" y="3711930"/>
                </a:lnTo>
                <a:lnTo>
                  <a:pt x="0" y="371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225322" y="591270"/>
            <a:ext cx="6140525" cy="7215499"/>
            <a:chOff x="0" y="0"/>
            <a:chExt cx="761598" cy="8949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1598" cy="894925"/>
            </a:xfrm>
            <a:custGeom>
              <a:avLst/>
              <a:gdLst/>
              <a:ahLst/>
              <a:cxnLst/>
              <a:rect l="l" t="t" r="r" b="b"/>
              <a:pathLst>
                <a:path w="761598" h="894925">
                  <a:moveTo>
                    <a:pt x="0" y="0"/>
                  </a:moveTo>
                  <a:lnTo>
                    <a:pt x="761598" y="0"/>
                  </a:lnTo>
                  <a:lnTo>
                    <a:pt x="761598" y="894925"/>
                  </a:lnTo>
                  <a:lnTo>
                    <a:pt x="0" y="894925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6993" y="1489438"/>
            <a:ext cx="9156595" cy="105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Manual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No Touch M-</a:t>
            </a:r>
            <a:r>
              <a:rPr lang="en-US" sz="3200" b="1" dirty="0">
                <a:solidFill>
                  <a:srgbClr val="4D4D4D"/>
                </a:solidFill>
                <a:ea typeface="Myriad Bold"/>
                <a:cs typeface="Myriad Bold"/>
                <a:sym typeface="Myriad Bold"/>
              </a:rPr>
              <a:t>Fit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use same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6-pack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refills</a:t>
            </a:r>
          </a:p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No Touch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uses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4-pack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refills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6993" y="3029542"/>
            <a:ext cx="7314007" cy="302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Full color logo/mascot printed on front cover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Large 3.5” x 3.5” print area attracts attention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UV digital printing - not a sticker or decal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Lowest minimum in the industry: 24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Great for schools and universities to boost spirit and build morale!</a:t>
            </a:r>
          </a:p>
        </p:txBody>
      </p:sp>
      <p:pic>
        <p:nvPicPr>
          <p:cNvPr id="13" name="Picture 12" descr="A white hand sanitizer with a logo on it&#10;&#10;AI-generated content may be incorrect.">
            <a:extLst>
              <a:ext uri="{FF2B5EF4-FFF2-40B4-BE49-F238E27FC236}">
                <a16:creationId xmlns:a16="http://schemas.microsoft.com/office/drawing/2014/main" id="{6C505848-8A94-7ABA-604A-5AB38E2787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4838700"/>
            <a:ext cx="3391182" cy="51920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3635" y="-1271263"/>
            <a:ext cx="18946916" cy="3023556"/>
            <a:chOff x="0" y="-104775"/>
            <a:chExt cx="4990134" cy="796327"/>
          </a:xfrm>
        </p:grpSpPr>
        <p:sp>
          <p:nvSpPr>
            <p:cNvPr id="3" name="Freeform 3"/>
            <p:cNvSpPr/>
            <p:nvPr/>
          </p:nvSpPr>
          <p:spPr>
            <a:xfrm>
              <a:off x="0" y="-40890"/>
              <a:ext cx="4990134" cy="691553"/>
            </a:xfrm>
            <a:custGeom>
              <a:avLst/>
              <a:gdLst/>
              <a:ahLst/>
              <a:cxnLst/>
              <a:rect l="l" t="t" r="r" b="b"/>
              <a:pathLst>
                <a:path w="4990134" h="691553">
                  <a:moveTo>
                    <a:pt x="17570" y="0"/>
                  </a:moveTo>
                  <a:lnTo>
                    <a:pt x="4972564" y="0"/>
                  </a:lnTo>
                  <a:cubicBezTo>
                    <a:pt x="4977224" y="0"/>
                    <a:pt x="4981693" y="1851"/>
                    <a:pt x="4984988" y="5146"/>
                  </a:cubicBezTo>
                  <a:cubicBezTo>
                    <a:pt x="4988283" y="8441"/>
                    <a:pt x="4990134" y="12910"/>
                    <a:pt x="4990134" y="17570"/>
                  </a:cubicBezTo>
                  <a:lnTo>
                    <a:pt x="4990134" y="673982"/>
                  </a:lnTo>
                  <a:cubicBezTo>
                    <a:pt x="4990134" y="678642"/>
                    <a:pt x="4988283" y="683111"/>
                    <a:pt x="4984988" y="686406"/>
                  </a:cubicBezTo>
                  <a:cubicBezTo>
                    <a:pt x="4981693" y="689701"/>
                    <a:pt x="4977224" y="691553"/>
                    <a:pt x="4972564" y="691553"/>
                  </a:cubicBezTo>
                  <a:lnTo>
                    <a:pt x="17570" y="691553"/>
                  </a:lnTo>
                  <a:cubicBezTo>
                    <a:pt x="12910" y="691553"/>
                    <a:pt x="8441" y="689701"/>
                    <a:pt x="5146" y="686406"/>
                  </a:cubicBezTo>
                  <a:cubicBezTo>
                    <a:pt x="1851" y="683111"/>
                    <a:pt x="0" y="678642"/>
                    <a:pt x="0" y="673982"/>
                  </a:cubicBezTo>
                  <a:lnTo>
                    <a:pt x="0" y="17570"/>
                  </a:lnTo>
                  <a:cubicBezTo>
                    <a:pt x="0" y="12910"/>
                    <a:pt x="1851" y="8441"/>
                    <a:pt x="5146" y="5146"/>
                  </a:cubicBezTo>
                  <a:cubicBezTo>
                    <a:pt x="8441" y="1851"/>
                    <a:pt x="12910" y="0"/>
                    <a:pt x="17570" y="0"/>
                  </a:cubicBezTo>
                  <a:close/>
                </a:path>
              </a:pathLst>
            </a:custGeom>
            <a:solidFill>
              <a:srgbClr val="0079C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4990134" cy="7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-1814209" y="9258300"/>
            <a:ext cx="8591225" cy="5741094"/>
            <a:chOff x="0" y="0"/>
            <a:chExt cx="8039046" cy="5372100"/>
          </a:xfrm>
          <a:solidFill>
            <a:srgbClr val="EB9B4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8039047" cy="5372100"/>
            </a:xfrm>
            <a:custGeom>
              <a:avLst/>
              <a:gdLst/>
              <a:ahLst/>
              <a:cxnLst/>
              <a:rect l="l" t="t" r="r" b="b"/>
              <a:pathLst>
                <a:path w="8039047" h="5372100">
                  <a:moveTo>
                    <a:pt x="64883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488376" y="5372100"/>
                  </a:lnTo>
                  <a:lnTo>
                    <a:pt x="8039047" y="2686050"/>
                  </a:lnTo>
                  <a:lnTo>
                    <a:pt x="6488376" y="0"/>
                  </a:lnTo>
                  <a:close/>
                </a:path>
              </a:pathLst>
            </a:custGeom>
            <a:solidFill>
              <a:srgbClr val="3BAE49"/>
            </a:solidFill>
            <a:ln>
              <a:solidFill>
                <a:srgbClr val="3BAE49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89039" y="280638"/>
            <a:ext cx="62992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EZ Foam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®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9039" y="2958696"/>
            <a:ext cx="6519568" cy="2529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Economical and durable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Made of durable ABS Plastic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Keyed locking option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Large product view window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Standard .75 mL output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9038" y="1808443"/>
            <a:ext cx="8812161" cy="983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Manual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"/>
                <a:cs typeface="Myriad"/>
                <a:sym typeface="Myriad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No Touch M-Fit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"/>
                <a:cs typeface="Myriad"/>
                <a:sym typeface="Myriad"/>
              </a:rPr>
              <a:t>use same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6-pack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"/>
                <a:cs typeface="Myriad"/>
                <a:sym typeface="Myriad"/>
              </a:rPr>
              <a:t> refills</a:t>
            </a:r>
          </a:p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No Touch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"/>
                <a:cs typeface="Myriad"/>
                <a:sym typeface="Myriad"/>
              </a:rPr>
              <a:t> uses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4-pack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"/>
                <a:cs typeface="Myriad"/>
                <a:sym typeface="Myriad"/>
              </a:rPr>
              <a:t> refills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A2C7DF19-1357-88F1-F4F0-7F45D03E5EA9}"/>
              </a:ext>
            </a:extLst>
          </p:cNvPr>
          <p:cNvSpPr/>
          <p:nvPr/>
        </p:nvSpPr>
        <p:spPr>
          <a:xfrm>
            <a:off x="11201400" y="-952500"/>
            <a:ext cx="9048901" cy="11350944"/>
          </a:xfrm>
          <a:custGeom>
            <a:avLst/>
            <a:gdLst/>
            <a:ahLst/>
            <a:cxnLst/>
            <a:rect l="l" t="t" r="r" b="b"/>
            <a:pathLst>
              <a:path w="5420360" h="6465640">
                <a:moveTo>
                  <a:pt x="5148580" y="3664227"/>
                </a:moveTo>
                <a:lnTo>
                  <a:pt x="5149850" y="3661497"/>
                </a:lnTo>
                <a:cubicBezTo>
                  <a:pt x="5322570" y="3313368"/>
                  <a:pt x="5420360" y="2914726"/>
                  <a:pt x="5420360" y="2492876"/>
                </a:cubicBezTo>
                <a:cubicBezTo>
                  <a:pt x="5420360" y="1116743"/>
                  <a:pt x="4381500" y="0"/>
                  <a:pt x="3101340" y="0"/>
                </a:cubicBezTo>
                <a:cubicBezTo>
                  <a:pt x="2259330" y="0"/>
                  <a:pt x="1521460" y="483285"/>
                  <a:pt x="1115060" y="1205482"/>
                </a:cubicBezTo>
                <a:cubicBezTo>
                  <a:pt x="1094740" y="1242342"/>
                  <a:pt x="1075690" y="1277838"/>
                  <a:pt x="1056640" y="1316064"/>
                </a:cubicBezTo>
                <a:lnTo>
                  <a:pt x="328930" y="2690832"/>
                </a:lnTo>
                <a:cubicBezTo>
                  <a:pt x="308610" y="2726327"/>
                  <a:pt x="290830" y="2761823"/>
                  <a:pt x="271780" y="2798683"/>
                </a:cubicBezTo>
                <a:lnTo>
                  <a:pt x="271780" y="2800049"/>
                </a:lnTo>
                <a:cubicBezTo>
                  <a:pt x="97790" y="3149543"/>
                  <a:pt x="0" y="3548184"/>
                  <a:pt x="0" y="3972765"/>
                </a:cubicBezTo>
                <a:cubicBezTo>
                  <a:pt x="0" y="5348898"/>
                  <a:pt x="1038860" y="6465640"/>
                  <a:pt x="2319020" y="6465640"/>
                </a:cubicBezTo>
                <a:cubicBezTo>
                  <a:pt x="3243580" y="6465640"/>
                  <a:pt x="4042410" y="5882696"/>
                  <a:pt x="4414520" y="5040360"/>
                </a:cubicBezTo>
                <a:lnTo>
                  <a:pt x="5077460" y="3798018"/>
                </a:lnTo>
                <a:cubicBezTo>
                  <a:pt x="5101590" y="3754331"/>
                  <a:pt x="5125720" y="3709279"/>
                  <a:pt x="5148580" y="3664227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6FBF7F-AB00-F711-6872-EE6E8DF89D6F}"/>
              </a:ext>
            </a:extLst>
          </p:cNvPr>
          <p:cNvGrpSpPr/>
          <p:nvPr/>
        </p:nvGrpSpPr>
        <p:grpSpPr>
          <a:xfrm>
            <a:off x="5111257" y="4445191"/>
            <a:ext cx="5619076" cy="5281425"/>
            <a:chOff x="5403812" y="4434389"/>
            <a:chExt cx="5619076" cy="5281425"/>
          </a:xfrm>
        </p:grpSpPr>
        <p:sp>
          <p:nvSpPr>
            <p:cNvPr id="16" name="TextBox 16"/>
            <p:cNvSpPr txBox="1"/>
            <p:nvPr/>
          </p:nvSpPr>
          <p:spPr>
            <a:xfrm>
              <a:off x="6286800" y="9385595"/>
              <a:ext cx="1011686" cy="330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9941GRA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201864" y="8882229"/>
              <a:ext cx="945502" cy="330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9981BLK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319A37FA-1F59-3FC4-F296-59D40D87F753}"/>
                </a:ext>
              </a:extLst>
            </p:cNvPr>
            <p:cNvSpPr/>
            <p:nvPr/>
          </p:nvSpPr>
          <p:spPr>
            <a:xfrm>
              <a:off x="8379354" y="4434389"/>
              <a:ext cx="2643534" cy="4488783"/>
            </a:xfrm>
            <a:custGeom>
              <a:avLst/>
              <a:gdLst/>
              <a:ahLst/>
              <a:cxnLst/>
              <a:rect l="l" t="t" r="r" b="b"/>
              <a:pathLst>
                <a:path w="2927534" h="4574650">
                  <a:moveTo>
                    <a:pt x="0" y="0"/>
                  </a:moveTo>
                  <a:lnTo>
                    <a:pt x="2927534" y="0"/>
                  </a:lnTo>
                  <a:lnTo>
                    <a:pt x="2927534" y="4574650"/>
                  </a:lnTo>
                  <a:lnTo>
                    <a:pt x="0" y="4574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B8F2341-4E38-1E12-0FAD-59EB3063AF99}"/>
                </a:ext>
              </a:extLst>
            </p:cNvPr>
            <p:cNvSpPr/>
            <p:nvPr/>
          </p:nvSpPr>
          <p:spPr>
            <a:xfrm>
              <a:off x="5403812" y="4914441"/>
              <a:ext cx="2777662" cy="4488782"/>
            </a:xfrm>
            <a:custGeom>
              <a:avLst/>
              <a:gdLst/>
              <a:ahLst/>
              <a:cxnLst/>
              <a:rect l="l" t="t" r="r" b="b"/>
              <a:pathLst>
                <a:path w="2777662" h="4488782">
                  <a:moveTo>
                    <a:pt x="0" y="0"/>
                  </a:moveTo>
                  <a:lnTo>
                    <a:pt x="2777662" y="0"/>
                  </a:lnTo>
                  <a:lnTo>
                    <a:pt x="2777662" y="4488782"/>
                  </a:lnTo>
                  <a:lnTo>
                    <a:pt x="0" y="4488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Hand with Soap Foam"/>
          <p:cNvSpPr/>
          <p:nvPr/>
        </p:nvSpPr>
        <p:spPr>
          <a:xfrm>
            <a:off x="0" y="0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19195560" h="11033947">
                <a:moveTo>
                  <a:pt x="0" y="0"/>
                </a:moveTo>
                <a:lnTo>
                  <a:pt x="19195560" y="0"/>
                </a:lnTo>
                <a:lnTo>
                  <a:pt x="19195560" y="11033947"/>
                </a:lnTo>
                <a:lnTo>
                  <a:pt x="0" y="110339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90600" y="723900"/>
            <a:ext cx="11664701" cy="4360840"/>
            <a:chOff x="0" y="-440942"/>
            <a:chExt cx="15552935" cy="5814455"/>
          </a:xfrm>
        </p:grpSpPr>
        <p:sp>
          <p:nvSpPr>
            <p:cNvPr id="5" name="TextBox 5"/>
            <p:cNvSpPr txBox="1"/>
            <p:nvPr/>
          </p:nvSpPr>
          <p:spPr>
            <a:xfrm>
              <a:off x="4" y="-440942"/>
              <a:ext cx="9876175" cy="1393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3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99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j-lt"/>
                  <a:ea typeface="Myriad Bold"/>
                  <a:cs typeface="Myriad Bold"/>
                  <a:sym typeface="Myriad Bold"/>
                </a:rPr>
                <a:t>Top Formulas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653" y="1097975"/>
              <a:ext cx="9218996" cy="598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for Wall Mount Dispensers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728344"/>
              <a:ext cx="11785600" cy="26451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65138" marR="0" lvl="1" indent="-352425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Foaming Luxury Hand Soap</a:t>
              </a:r>
            </a:p>
            <a:p>
              <a:pPr marL="465138" marR="0" lvl="1" indent="-352425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Foaming Advanced Antibacterial Hand Soap</a:t>
              </a:r>
            </a:p>
            <a:p>
              <a:pPr marL="465138" lvl="1" indent="-352425">
                <a:lnSpc>
                  <a:spcPts val="3919"/>
                </a:lnSpc>
                <a:buFont typeface="Arial"/>
                <a:buChar char="•"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Foaming Luxury Dye &amp; Fragrance Free Hand Soap</a:t>
              </a:r>
            </a:p>
            <a:p>
              <a:pPr marL="465138" marR="0" lvl="1" indent="-352425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Foaming No Alcohol Hand Sanitizer</a:t>
              </a:r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4" y="2205826"/>
              <a:ext cx="15552931" cy="20463"/>
            </a:xfrm>
            <a:prstGeom prst="line">
              <a:avLst/>
            </a:prstGeom>
            <a:ln w="12700" cap="rnd">
              <a:solidFill>
                <a:srgbClr val="3BAE4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>
            <a:spLocks noChangeAspect="1"/>
          </p:cNvSpPr>
          <p:nvPr/>
        </p:nvSpPr>
        <p:spPr>
          <a:xfrm>
            <a:off x="12342748" y="0"/>
            <a:ext cx="5640452" cy="5516974"/>
          </a:xfrm>
          <a:custGeom>
            <a:avLst/>
            <a:gdLst/>
            <a:ahLst/>
            <a:cxnLst/>
            <a:rect l="l" t="t" r="r" b="b"/>
            <a:pathLst>
              <a:path w="5640452" h="5516974">
                <a:moveTo>
                  <a:pt x="0" y="0"/>
                </a:moveTo>
                <a:lnTo>
                  <a:pt x="5640452" y="0"/>
                </a:lnTo>
                <a:lnTo>
                  <a:pt x="5640452" y="5516974"/>
                </a:lnTo>
                <a:lnTo>
                  <a:pt x="0" y="551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B99ED39-4593-CAC9-6C92-E44797D2F6CC}"/>
              </a:ext>
            </a:extLst>
          </p:cNvPr>
          <p:cNvSpPr>
            <a:spLocks noChangeAspect="1"/>
          </p:cNvSpPr>
          <p:nvPr/>
        </p:nvSpPr>
        <p:spPr>
          <a:xfrm>
            <a:off x="7531298" y="616219"/>
            <a:ext cx="3365302" cy="1710773"/>
          </a:xfrm>
          <a:custGeom>
            <a:avLst/>
            <a:gdLst/>
            <a:ahLst/>
            <a:cxnLst/>
            <a:rect l="l" t="t" r="r" b="b"/>
            <a:pathLst>
              <a:path w="4932116" h="2507274">
                <a:moveTo>
                  <a:pt x="0" y="0"/>
                </a:moveTo>
                <a:lnTo>
                  <a:pt x="4932116" y="0"/>
                </a:lnTo>
                <a:lnTo>
                  <a:pt x="4932116" y="2507274"/>
                </a:lnTo>
                <a:lnTo>
                  <a:pt x="0" y="25072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C6248A-16F8-8B33-5535-2ECA148AF261}"/>
              </a:ext>
            </a:extLst>
          </p:cNvPr>
          <p:cNvGrpSpPr/>
          <p:nvPr/>
        </p:nvGrpSpPr>
        <p:grpSpPr>
          <a:xfrm>
            <a:off x="12573000" y="5753100"/>
            <a:ext cx="5092675" cy="4208602"/>
            <a:chOff x="12655301" y="5669428"/>
            <a:chExt cx="5092675" cy="4208602"/>
          </a:xfrm>
        </p:grpSpPr>
        <p:sp>
          <p:nvSpPr>
            <p:cNvPr id="17" name="TextBox 17"/>
            <p:cNvSpPr txBox="1"/>
            <p:nvPr/>
          </p:nvSpPr>
          <p:spPr>
            <a:xfrm>
              <a:off x="14733214" y="5669428"/>
              <a:ext cx="30147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Proprietary collar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Light green = 4-pack refills</a:t>
              </a: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441B187-A5F6-015A-D52E-F4E3EFAEB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55301" y="5826618"/>
              <a:ext cx="3577940" cy="4051412"/>
            </a:xfrm>
            <a:custGeom>
              <a:avLst/>
              <a:gdLst/>
              <a:ahLst/>
              <a:cxnLst/>
              <a:rect l="l" t="t" r="r" b="b"/>
              <a:pathLst>
                <a:path w="3654165" h="4137723">
                  <a:moveTo>
                    <a:pt x="0" y="0"/>
                  </a:moveTo>
                  <a:lnTo>
                    <a:pt x="3654165" y="0"/>
                  </a:lnTo>
                  <a:lnTo>
                    <a:pt x="3654165" y="4137723"/>
                  </a:lnTo>
                  <a:lnTo>
                    <a:pt x="0" y="4137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61F5B4D2-4E42-C0D7-767F-39E12D60ECE6}"/>
                </a:ext>
              </a:extLst>
            </p:cNvPr>
            <p:cNvSpPr/>
            <p:nvPr/>
          </p:nvSpPr>
          <p:spPr>
            <a:xfrm rot="3715586">
              <a:off x="14967577" y="6089962"/>
              <a:ext cx="379246" cy="1249969"/>
            </a:xfrm>
            <a:prstGeom prst="downArrow">
              <a:avLst>
                <a:gd name="adj1" fmla="val 50000"/>
                <a:gd name="adj2" fmla="val 117803"/>
              </a:avLst>
            </a:prstGeom>
            <a:solidFill>
              <a:srgbClr val="C3D67A"/>
            </a:solidFill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4354942" y="9472864"/>
              <a:ext cx="721668" cy="328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4D4D4D"/>
                  </a:solidFill>
                  <a:ea typeface="Canva Sans"/>
                  <a:cs typeface="Canva Sans"/>
                  <a:sym typeface="Canva Sans"/>
                </a:rPr>
                <a:t>21344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247017-4A4E-6D44-8A0D-7BEDB42E6FA2}"/>
              </a:ext>
            </a:extLst>
          </p:cNvPr>
          <p:cNvGrpSpPr/>
          <p:nvPr/>
        </p:nvGrpSpPr>
        <p:grpSpPr>
          <a:xfrm>
            <a:off x="7400269" y="5295900"/>
            <a:ext cx="5100831" cy="4214392"/>
            <a:chOff x="7369707" y="5729708"/>
            <a:chExt cx="5100831" cy="4214392"/>
          </a:xfrm>
        </p:grpSpPr>
        <p:sp>
          <p:nvSpPr>
            <p:cNvPr id="12" name="TextBox 12"/>
            <p:cNvSpPr txBox="1"/>
            <p:nvPr/>
          </p:nvSpPr>
          <p:spPr>
            <a:xfrm>
              <a:off x="9558812" y="5729708"/>
              <a:ext cx="2911726" cy="677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Proprietary collar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Clear = 6-pack refills</a:t>
              </a:r>
            </a:p>
          </p:txBody>
        </p:sp>
        <p:pic>
          <p:nvPicPr>
            <p:cNvPr id="30" name="Picture 29" descr="A red liquid in a plastic bag&#10;&#10;AI-generated content may be incorrect.">
              <a:extLst>
                <a:ext uri="{FF2B5EF4-FFF2-40B4-BE49-F238E27FC236}">
                  <a16:creationId xmlns:a16="http://schemas.microsoft.com/office/drawing/2014/main" id="{8B92D3B8-5050-3288-A7C1-9BC8E3B3D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9707" y="5880998"/>
              <a:ext cx="3748500" cy="3968366"/>
            </a:xfrm>
            <a:prstGeom prst="rect">
              <a:avLst/>
            </a:prstGeom>
          </p:spPr>
        </p:pic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B2CC3C59-8781-18F1-A60A-E82C3734DCC1}"/>
                </a:ext>
              </a:extLst>
            </p:cNvPr>
            <p:cNvSpPr/>
            <p:nvPr/>
          </p:nvSpPr>
          <p:spPr>
            <a:xfrm rot="3715586">
              <a:off x="9726601" y="6150000"/>
              <a:ext cx="379246" cy="1249969"/>
            </a:xfrm>
            <a:prstGeom prst="downArrow">
              <a:avLst>
                <a:gd name="adj1" fmla="val 50000"/>
                <a:gd name="adj2" fmla="val 117803"/>
              </a:avLst>
            </a:prstGeom>
            <a:solidFill>
              <a:schemeClr val="bg1"/>
            </a:solidFill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845154" y="9615164"/>
              <a:ext cx="802184" cy="328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69041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13" name="Picture 12" descr="A green and white sign with a check mark&#10;&#10;AI-generated content may be incorrect.">
              <a:extLst>
                <a:ext uri="{FF2B5EF4-FFF2-40B4-BE49-F238E27FC236}">
                  <a16:creationId xmlns:a16="http://schemas.microsoft.com/office/drawing/2014/main" id="{BDEDCD97-F5FA-01E2-FE9C-9CC87F46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4020" y="7002221"/>
              <a:ext cx="1070473" cy="13335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F20AA5-951D-A849-56D1-F1C9F795FA0F}"/>
              </a:ext>
            </a:extLst>
          </p:cNvPr>
          <p:cNvGrpSpPr/>
          <p:nvPr/>
        </p:nvGrpSpPr>
        <p:grpSpPr>
          <a:xfrm>
            <a:off x="838200" y="5829300"/>
            <a:ext cx="6938500" cy="3788511"/>
            <a:chOff x="647992" y="6307989"/>
            <a:chExt cx="6938500" cy="3788511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C7240976-4FE7-6D63-ED37-6BAA4FE2E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5610" y="6322646"/>
              <a:ext cx="3305902" cy="3701595"/>
            </a:xfrm>
            <a:custGeom>
              <a:avLst/>
              <a:gdLst/>
              <a:ahLst/>
              <a:cxnLst/>
              <a:rect l="l" t="t" r="r" b="b"/>
              <a:pathLst>
                <a:path w="4019577" h="4500692">
                  <a:moveTo>
                    <a:pt x="0" y="0"/>
                  </a:moveTo>
                  <a:lnTo>
                    <a:pt x="4019576" y="0"/>
                  </a:lnTo>
                  <a:lnTo>
                    <a:pt x="4019576" y="4500692"/>
                  </a:lnTo>
                  <a:lnTo>
                    <a:pt x="0" y="4500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536B0FC7-7042-6D06-2C6F-676634628B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4942" y="6307989"/>
              <a:ext cx="3201550" cy="3701595"/>
            </a:xfrm>
            <a:custGeom>
              <a:avLst/>
              <a:gdLst/>
              <a:ahLst/>
              <a:cxnLst/>
              <a:rect l="l" t="t" r="r" b="b"/>
              <a:pathLst>
                <a:path w="3536624" h="4089003">
                  <a:moveTo>
                    <a:pt x="0" y="0"/>
                  </a:moveTo>
                  <a:lnTo>
                    <a:pt x="3536624" y="0"/>
                  </a:lnTo>
                  <a:lnTo>
                    <a:pt x="3536624" y="4089003"/>
                  </a:lnTo>
                  <a:lnTo>
                    <a:pt x="0" y="4089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TextBox 22">
              <a:extLst>
                <a:ext uri="{FF2B5EF4-FFF2-40B4-BE49-F238E27FC236}">
                  <a16:creationId xmlns:a16="http://schemas.microsoft.com/office/drawing/2014/main" id="{4B2D25B6-C054-2164-7A92-C902369E29AC}"/>
                </a:ext>
              </a:extLst>
            </p:cNvPr>
            <p:cNvSpPr txBox="1"/>
            <p:nvPr/>
          </p:nvSpPr>
          <p:spPr>
            <a:xfrm>
              <a:off x="5655353" y="9669484"/>
              <a:ext cx="802184" cy="328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68241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19FC347D-83F6-3549-C3A7-EFE7156A3B82}"/>
                </a:ext>
              </a:extLst>
            </p:cNvPr>
            <p:cNvSpPr txBox="1"/>
            <p:nvPr/>
          </p:nvSpPr>
          <p:spPr>
            <a:xfrm>
              <a:off x="2721398" y="9767564"/>
              <a:ext cx="802184" cy="328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68641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14" name="Picture 13" descr="A green and white sign with a check mark&#10;&#10;AI-generated content may be incorrect.">
              <a:extLst>
                <a:ext uri="{FF2B5EF4-FFF2-40B4-BE49-F238E27FC236}">
                  <a16:creationId xmlns:a16="http://schemas.microsoft.com/office/drawing/2014/main" id="{CD7791B6-C177-40F6-3D3F-6F3454DC7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92" y="7865181"/>
              <a:ext cx="1070473" cy="1333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201400" y="0"/>
            <a:ext cx="7086600" cy="10287000"/>
          </a:xfrm>
          <a:custGeom>
            <a:avLst/>
            <a:gdLst/>
            <a:ahLst/>
            <a:cxnLst/>
            <a:rect l="l" t="t" r="r" b="b"/>
            <a:pathLst>
              <a:path w="812800" h="1139900">
                <a:moveTo>
                  <a:pt x="0" y="0"/>
                </a:moveTo>
                <a:lnTo>
                  <a:pt x="812800" y="0"/>
                </a:lnTo>
                <a:lnTo>
                  <a:pt x="812800" y="1139900"/>
                </a:lnTo>
                <a:lnTo>
                  <a:pt x="0" y="11399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-21603" y="0"/>
            <a:ext cx="10688054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/>
          <p:cNvSpPr/>
          <p:nvPr/>
        </p:nvSpPr>
        <p:spPr>
          <a:xfrm rot="20817073">
            <a:off x="7830960" y="-2634977"/>
            <a:ext cx="4481791" cy="1668278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3205" y="842437"/>
            <a:ext cx="9659354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700"/>
              </a:lnSpc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DuraView</a:t>
            </a:r>
            <a:r>
              <a:rPr lang="en-US" sz="7200" dirty="0">
                <a:solidFill>
                  <a:srgbClr val="595959"/>
                </a:solidFill>
                <a:ea typeface="Myriad Light"/>
                <a:cs typeface="Myriad Light"/>
                <a:sym typeface="Myriad Light"/>
              </a:rPr>
              <a:t>®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lt"/>
              <a:ea typeface="Myriad Bold"/>
              <a:cs typeface="Myriad Bold"/>
              <a:sym typeface="Myria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3205" y="1888732"/>
            <a:ext cx="9872008" cy="2966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5138" lvl="1" indent="-346075">
              <a:lnSpc>
                <a:spcPts val="3919"/>
              </a:lnSpc>
              <a:buFont typeface="Arial"/>
              <a:buChar char="•"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High capacity: 2 and 4 </a:t>
            </a:r>
            <a:r>
              <a:rPr lang="en-US" sz="2799" dirty="0">
                <a:solidFill>
                  <a:srgbClr val="595959"/>
                </a:solidFill>
                <a:ea typeface="Myriad Light"/>
                <a:cs typeface="Myriad Light"/>
                <a:sym typeface="Myriad Light"/>
              </a:rPr>
              <a:t>L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iter cartridges of </a:t>
            </a:r>
            <a:r>
              <a:rPr lang="en-US" sz="2799" dirty="0">
                <a:solidFill>
                  <a:srgbClr val="595959"/>
                </a:solidFill>
                <a:ea typeface="Myriad Light"/>
                <a:cs typeface="Myriad Light"/>
                <a:sym typeface="Myriad Light"/>
              </a:rPr>
              <a:t>Health Guard® general purpose soaps/shampoos or Kutol® Pro heavy duty scrubs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Myriad Light"/>
              <a:cs typeface="Myriad Light"/>
              <a:sym typeface="Myriad Light"/>
            </a:endParaRPr>
          </a:p>
          <a:p>
            <a:pPr marL="465138" lvl="1" indent="-346075">
              <a:lnSpc>
                <a:spcPts val="3919"/>
              </a:lnSpc>
              <a:buFont typeface="Arial"/>
              <a:buChar char="•"/>
              <a:defRPr/>
            </a:pPr>
            <a:r>
              <a:rPr lang="en-US" sz="2799" dirty="0">
                <a:solidFill>
                  <a:srgbClr val="595959"/>
                </a:solidFill>
                <a:ea typeface="Myriad Light"/>
                <a:cs typeface="Myriad Light"/>
                <a:sym typeface="Myriad Light"/>
              </a:rPr>
              <a:t>Proprietary fitment</a:t>
            </a:r>
          </a:p>
          <a:p>
            <a:pPr marL="465138" marR="0" lvl="1" indent="-34607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Extra durable</a:t>
            </a:r>
          </a:p>
          <a:p>
            <a:pPr marL="465138" marR="0" lvl="1" indent="-34607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HDPE cartridge is waterproof and recyclable</a:t>
            </a:r>
          </a:p>
          <a:p>
            <a:pPr marL="465138" marR="0" lvl="1" indent="-34607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Dispenses 1.5 mL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0" y="647700"/>
            <a:ext cx="11182521" cy="0"/>
          </a:xfrm>
          <a:prstGeom prst="line">
            <a:avLst/>
          </a:prstGeom>
          <a:ln w="66675" cap="flat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E67F06-6ABF-0802-1242-7166E8979EE6}"/>
              </a:ext>
            </a:extLst>
          </p:cNvPr>
          <p:cNvGrpSpPr/>
          <p:nvPr/>
        </p:nvGrpSpPr>
        <p:grpSpPr>
          <a:xfrm>
            <a:off x="304800" y="5573697"/>
            <a:ext cx="5538897" cy="4109421"/>
            <a:chOff x="400628" y="5706415"/>
            <a:chExt cx="5538897" cy="410942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94F97961-BDCE-F7FC-6A95-0EA135148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628" y="5706415"/>
              <a:ext cx="2720527" cy="1662271"/>
            </a:xfrm>
            <a:custGeom>
              <a:avLst/>
              <a:gdLst/>
              <a:ahLst/>
              <a:cxnLst/>
              <a:rect l="l" t="t" r="r" b="b"/>
              <a:pathLst>
                <a:path w="4540534" h="2774315">
                  <a:moveTo>
                    <a:pt x="0" y="0"/>
                  </a:moveTo>
                  <a:lnTo>
                    <a:pt x="4540534" y="0"/>
                  </a:lnTo>
                  <a:lnTo>
                    <a:pt x="4540534" y="2774315"/>
                  </a:lnTo>
                  <a:lnTo>
                    <a:pt x="0" y="2774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2" name="Picture 21" descr="A pink and black hand cleaner&#10;&#10;AI-generated content may be incorrect.">
              <a:extLst>
                <a:ext uri="{FF2B5EF4-FFF2-40B4-BE49-F238E27FC236}">
                  <a16:creationId xmlns:a16="http://schemas.microsoft.com/office/drawing/2014/main" id="{C996220E-87B3-F534-93E9-3F0B74F6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3308" y="6124496"/>
              <a:ext cx="2916217" cy="3457861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4070714" y="9486900"/>
              <a:ext cx="757238" cy="328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7767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097B6A-26CF-4BB2-5999-47C697180E8B}"/>
              </a:ext>
            </a:extLst>
          </p:cNvPr>
          <p:cNvGrpSpPr/>
          <p:nvPr/>
        </p:nvGrpSpPr>
        <p:grpSpPr>
          <a:xfrm>
            <a:off x="6180646" y="5143500"/>
            <a:ext cx="5672280" cy="4820282"/>
            <a:chOff x="6212306" y="5276218"/>
            <a:chExt cx="5672280" cy="4820282"/>
          </a:xfrm>
        </p:grpSpPr>
        <p:sp>
          <p:nvSpPr>
            <p:cNvPr id="18" name="TextBox 18"/>
            <p:cNvSpPr txBox="1"/>
            <p:nvPr/>
          </p:nvSpPr>
          <p:spPr>
            <a:xfrm>
              <a:off x="10100336" y="9774617"/>
              <a:ext cx="719045" cy="321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7568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F1F070C-E731-66C8-C7CA-3F0D39AA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8369" y="5276218"/>
              <a:ext cx="2916217" cy="4545158"/>
            </a:xfrm>
            <a:prstGeom prst="rect">
              <a:avLst/>
            </a:prstGeom>
          </p:spPr>
        </p:pic>
        <p:sp>
          <p:nvSpPr>
            <p:cNvPr id="2" name="Freeform 6">
              <a:extLst>
                <a:ext uri="{FF2B5EF4-FFF2-40B4-BE49-F238E27FC236}">
                  <a16:creationId xmlns:a16="http://schemas.microsoft.com/office/drawing/2014/main" id="{9A4329FC-700C-D03B-14DA-8892C40A8B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2306" y="5859580"/>
              <a:ext cx="2667301" cy="1355940"/>
            </a:xfrm>
            <a:custGeom>
              <a:avLst/>
              <a:gdLst/>
              <a:ahLst/>
              <a:cxnLst/>
              <a:rect l="l" t="t" r="r" b="b"/>
              <a:pathLst>
                <a:path w="4932116" h="2507274">
                  <a:moveTo>
                    <a:pt x="0" y="0"/>
                  </a:moveTo>
                  <a:lnTo>
                    <a:pt x="4932116" y="0"/>
                  </a:lnTo>
                  <a:lnTo>
                    <a:pt x="4932116" y="2507274"/>
                  </a:lnTo>
                  <a:lnTo>
                    <a:pt x="0" y="2507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AutoShape 9"/>
          <p:cNvSpPr/>
          <p:nvPr/>
        </p:nvSpPr>
        <p:spPr>
          <a:xfrm rot="20817073">
            <a:off x="12042250" y="-991269"/>
            <a:ext cx="549542" cy="11861169"/>
          </a:xfrm>
          <a:prstGeom prst="rect">
            <a:avLst/>
          </a:prstGeom>
          <a:solidFill>
            <a:srgbClr val="2D6FB7"/>
          </a:solidFill>
          <a:ln>
            <a:solidFill>
              <a:srgbClr val="2D6FB7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6114969" y="390037"/>
            <a:ext cx="11006814" cy="7489755"/>
          </a:xfrm>
          <a:prstGeom prst="rect">
            <a:avLst/>
          </a:pr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45630" y="628539"/>
            <a:ext cx="10545491" cy="7012751"/>
            <a:chOff x="0" y="0"/>
            <a:chExt cx="1222256" cy="812800"/>
          </a:xfrm>
        </p:grpSpPr>
        <p:sp>
          <p:nvSpPr>
            <p:cNvPr id="6" name="Freeform 6"/>
            <p:cNvSpPr>
              <a:spLocks noChangeAspect="1"/>
            </p:cNvSpPr>
            <p:nvPr/>
          </p:nvSpPr>
          <p:spPr>
            <a:xfrm>
              <a:off x="0" y="0"/>
              <a:ext cx="1222256" cy="812800"/>
            </a:xfrm>
            <a:custGeom>
              <a:avLst/>
              <a:gdLst/>
              <a:ahLst/>
              <a:cxnLst/>
              <a:rect l="l" t="t" r="r" b="b"/>
              <a:pathLst>
                <a:path w="1222256" h="812800">
                  <a:moveTo>
                    <a:pt x="0" y="0"/>
                  </a:moveTo>
                  <a:lnTo>
                    <a:pt x="1222256" y="0"/>
                  </a:lnTo>
                  <a:lnTo>
                    <a:pt x="122225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0" y="1485900"/>
            <a:ext cx="6934200" cy="5181600"/>
          </a:xfrm>
          <a:prstGeom prst="rect">
            <a:avLst/>
          </a:pr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5511" y="1835884"/>
            <a:ext cx="6601506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Soft &amp; Silky</a:t>
            </a:r>
          </a:p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Bag-In-Box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4800" y="3473473"/>
            <a:ext cx="6324600" cy="296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Wasteful outer cartons are eliminated for a more eco-conscious option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Bottom dispensing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Dispenses 1.5 mL of product per push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For use with 800, 1000 and 1200 mL liquid formulas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DB2E461B-F6A6-FC1F-99C2-05341489F0B7}"/>
              </a:ext>
            </a:extLst>
          </p:cNvPr>
          <p:cNvGrpSpPr/>
          <p:nvPr/>
        </p:nvGrpSpPr>
        <p:grpSpPr>
          <a:xfrm rot="-10800000">
            <a:off x="-1814209" y="9258300"/>
            <a:ext cx="8591225" cy="5741094"/>
            <a:chOff x="0" y="0"/>
            <a:chExt cx="8039046" cy="5372100"/>
          </a:xfrm>
          <a:solidFill>
            <a:srgbClr val="0079C1"/>
          </a:solidFill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63BF7D5-FD3E-0C3B-7F2D-0FCFC44139D5}"/>
                </a:ext>
              </a:extLst>
            </p:cNvPr>
            <p:cNvSpPr/>
            <p:nvPr/>
          </p:nvSpPr>
          <p:spPr>
            <a:xfrm>
              <a:off x="0" y="0"/>
              <a:ext cx="8039047" cy="5372100"/>
            </a:xfrm>
            <a:custGeom>
              <a:avLst/>
              <a:gdLst/>
              <a:ahLst/>
              <a:cxnLst/>
              <a:rect l="l" t="t" r="r" b="b"/>
              <a:pathLst>
                <a:path w="8039047" h="5372100">
                  <a:moveTo>
                    <a:pt x="64883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488376" y="5372100"/>
                  </a:lnTo>
                  <a:lnTo>
                    <a:pt x="8039047" y="2686050"/>
                  </a:lnTo>
                  <a:lnTo>
                    <a:pt x="6488376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1F7DAE-3DF2-952D-A4DD-6DE90B8E8FAB}"/>
              </a:ext>
            </a:extLst>
          </p:cNvPr>
          <p:cNvGrpSpPr/>
          <p:nvPr/>
        </p:nvGrpSpPr>
        <p:grpSpPr>
          <a:xfrm>
            <a:off x="9037588" y="5477313"/>
            <a:ext cx="2407435" cy="4419650"/>
            <a:chOff x="9230323" y="5642422"/>
            <a:chExt cx="2407435" cy="4419650"/>
          </a:xfrm>
        </p:grpSpPr>
        <p:sp>
          <p:nvSpPr>
            <p:cNvPr id="15" name="TextBox 15"/>
            <p:cNvSpPr txBox="1"/>
            <p:nvPr/>
          </p:nvSpPr>
          <p:spPr>
            <a:xfrm>
              <a:off x="10031615" y="9731853"/>
              <a:ext cx="1154699" cy="330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9951ZPL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4FEBBA3F-AD5F-FA1A-873D-2FCB2B3004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0323" y="5642422"/>
              <a:ext cx="2407435" cy="4198304"/>
            </a:xfrm>
            <a:custGeom>
              <a:avLst/>
              <a:gdLst/>
              <a:ahLst/>
              <a:cxnLst/>
              <a:rect l="l" t="t" r="r" b="b"/>
              <a:pathLst>
                <a:path w="3822055" h="6665246">
                  <a:moveTo>
                    <a:pt x="0" y="0"/>
                  </a:moveTo>
                  <a:lnTo>
                    <a:pt x="3822055" y="0"/>
                  </a:lnTo>
                  <a:lnTo>
                    <a:pt x="3822055" y="6665246"/>
                  </a:lnTo>
                  <a:lnTo>
                    <a:pt x="0" y="6665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F041826E-2928-20E2-1B23-2EE4C0D1FC69}"/>
              </a:ext>
            </a:extLst>
          </p:cNvPr>
          <p:cNvSpPr>
            <a:spLocks noChangeAspect="1"/>
          </p:cNvSpPr>
          <p:nvPr/>
        </p:nvSpPr>
        <p:spPr>
          <a:xfrm>
            <a:off x="12595804" y="5820677"/>
            <a:ext cx="2549930" cy="3641225"/>
          </a:xfrm>
          <a:custGeom>
            <a:avLst/>
            <a:gdLst/>
            <a:ahLst/>
            <a:cxnLst/>
            <a:rect l="l" t="t" r="r" b="b"/>
            <a:pathLst>
              <a:path w="4149048" h="5924719">
                <a:moveTo>
                  <a:pt x="0" y="0"/>
                </a:moveTo>
                <a:lnTo>
                  <a:pt x="4149048" y="0"/>
                </a:lnTo>
                <a:lnTo>
                  <a:pt x="4149048" y="5924718"/>
                </a:lnTo>
                <a:lnTo>
                  <a:pt x="0" y="592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93887863-64A8-1654-0581-4391458ACFD3}"/>
              </a:ext>
            </a:extLst>
          </p:cNvPr>
          <p:cNvSpPr>
            <a:spLocks noChangeAspect="1"/>
          </p:cNvSpPr>
          <p:nvPr/>
        </p:nvSpPr>
        <p:spPr>
          <a:xfrm>
            <a:off x="15376396" y="6341446"/>
            <a:ext cx="2407435" cy="3553695"/>
          </a:xfrm>
          <a:custGeom>
            <a:avLst/>
            <a:gdLst/>
            <a:ahLst/>
            <a:cxnLst/>
            <a:rect l="l" t="t" r="r" b="b"/>
            <a:pathLst>
              <a:path w="4221088" h="6230888">
                <a:moveTo>
                  <a:pt x="0" y="0"/>
                </a:moveTo>
                <a:lnTo>
                  <a:pt x="4221088" y="0"/>
                </a:lnTo>
                <a:lnTo>
                  <a:pt x="4221088" y="6230888"/>
                </a:lnTo>
                <a:lnTo>
                  <a:pt x="0" y="623088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F3F86D65-1DAC-8B94-91C8-3DD113FC39F2}"/>
              </a:ext>
            </a:extLst>
          </p:cNvPr>
          <p:cNvSpPr txBox="1"/>
          <p:nvPr/>
        </p:nvSpPr>
        <p:spPr>
          <a:xfrm>
            <a:off x="13400570" y="9345398"/>
            <a:ext cx="712444" cy="33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rPr>
              <a:t>5665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Canva Sans"/>
              <a:cs typeface="Canva Sans"/>
              <a:sym typeface="Canva Sans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59A23091-B4A7-D28A-B86F-DD1811201C34}"/>
              </a:ext>
            </a:extLst>
          </p:cNvPr>
          <p:cNvSpPr txBox="1"/>
          <p:nvPr/>
        </p:nvSpPr>
        <p:spPr>
          <a:xfrm>
            <a:off x="16178677" y="9777141"/>
            <a:ext cx="712444" cy="33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rPr>
              <a:t>1765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814209" y="8773257"/>
            <a:ext cx="20991738" cy="6226137"/>
            <a:chOff x="0" y="0"/>
            <a:chExt cx="18112309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12308" cy="5372100"/>
            </a:xfrm>
            <a:custGeom>
              <a:avLst/>
              <a:gdLst/>
              <a:ahLst/>
              <a:cxnLst/>
              <a:rect l="l" t="t" r="r" b="b"/>
              <a:pathLst>
                <a:path w="18112308" h="5372100">
                  <a:moveTo>
                    <a:pt x="1656163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6561639" y="5372100"/>
                  </a:lnTo>
                  <a:lnTo>
                    <a:pt x="18112308" y="2686050"/>
                  </a:lnTo>
                  <a:lnTo>
                    <a:pt x="16561639" y="0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55892" y="433487"/>
            <a:ext cx="12169508" cy="1073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Semi-Bold"/>
                <a:cs typeface="Myriad Semi-Bold"/>
                <a:sym typeface="Myriad Semi-Bold"/>
              </a:rPr>
              <a:t>TOPFILL</a:t>
            </a:r>
            <a:r>
              <a:rPr kumimoji="0" lang="en-US" sz="7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Light"/>
                <a:cs typeface="Myriad Light"/>
                <a:sym typeface="Myriad Light"/>
              </a:rPr>
              <a:t>®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Semi-Bold"/>
                <a:cs typeface="Myriad Semi-Bold"/>
                <a:sym typeface="Myriad Semi-Bold"/>
              </a:rPr>
              <a:t> Counter Mount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892" y="2663808"/>
            <a:ext cx="10395166" cy="246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6550" marR="0" lvl="1" indent="-223838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Patented docking system: refills from ABOVE the counter</a:t>
            </a:r>
          </a:p>
          <a:p>
            <a:pPr marL="336550" marR="0" lvl="1" indent="-223838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Eliminates need to remove ADA panels or crawl on floor to refill</a:t>
            </a:r>
          </a:p>
          <a:p>
            <a:pPr marL="336550" marR="0" lvl="1" indent="-223838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Completely sealed and sanitary</a:t>
            </a:r>
          </a:p>
          <a:p>
            <a:pPr marL="336550" marR="0" lvl="1" indent="-223838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No touch and manual</a:t>
            </a:r>
          </a:p>
          <a:p>
            <a:pPr marL="336550" marR="0" lvl="1" indent="-223838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Refills ARE NOT interchangeable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3912" y="1657636"/>
            <a:ext cx="12773420" cy="699533"/>
          </a:xfrm>
          <a:prstGeom prst="rect">
            <a:avLst/>
          </a:prstGeom>
          <a:solidFill>
            <a:srgbClr val="3BAE49"/>
          </a:solidFill>
          <a:ln>
            <a:solidFill>
              <a:srgbClr val="3BAE49"/>
            </a:solidFill>
          </a:ln>
        </p:spPr>
        <p:txBody>
          <a:bodyPr wrap="square" lIns="91440" tIns="91440" rIns="91440" b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Image Enhancement | Labor Efficiencies | Cost Savings | Safety and Health</a:t>
            </a:r>
          </a:p>
        </p:txBody>
      </p:sp>
      <p:pic>
        <p:nvPicPr>
          <p:cNvPr id="15" name="Picture 14" descr="A person washing hands in a bathroom&#10;&#10;AI-generated content may be incorrect.">
            <a:extLst>
              <a:ext uri="{FF2B5EF4-FFF2-40B4-BE49-F238E27FC236}">
                <a16:creationId xmlns:a16="http://schemas.microsoft.com/office/drawing/2014/main" id="{32E84DA9-B4F5-A964-3BAC-977EC57325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5624598"/>
            <a:ext cx="5638800" cy="3694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9E4E2B7-54D3-5D26-E204-4EA8E8D06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8184" y="4640981"/>
            <a:ext cx="7788519" cy="5195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31219" y="311373"/>
            <a:ext cx="3626163" cy="4832127"/>
            <a:chOff x="0" y="-567099"/>
            <a:chExt cx="4542715" cy="605349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-567099"/>
              <a:ext cx="4542715" cy="6053499"/>
              <a:chOff x="0" y="-104775"/>
              <a:chExt cx="839294" cy="111842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39294" cy="1013645"/>
              </a:xfrm>
              <a:custGeom>
                <a:avLst/>
                <a:gdLst/>
                <a:ahLst/>
                <a:cxnLst/>
                <a:rect l="l" t="t" r="r" b="b"/>
                <a:pathLst>
                  <a:path w="839294" h="1013645">
                    <a:moveTo>
                      <a:pt x="97178" y="0"/>
                    </a:moveTo>
                    <a:lnTo>
                      <a:pt x="742116" y="0"/>
                    </a:lnTo>
                    <a:cubicBezTo>
                      <a:pt x="795786" y="0"/>
                      <a:pt x="839294" y="43508"/>
                      <a:pt x="839294" y="97178"/>
                    </a:cubicBezTo>
                    <a:lnTo>
                      <a:pt x="839294" y="916467"/>
                    </a:lnTo>
                    <a:cubicBezTo>
                      <a:pt x="839294" y="970137"/>
                      <a:pt x="795786" y="1013645"/>
                      <a:pt x="742116" y="1013645"/>
                    </a:cubicBezTo>
                    <a:lnTo>
                      <a:pt x="97178" y="1013645"/>
                    </a:lnTo>
                    <a:cubicBezTo>
                      <a:pt x="43508" y="1013645"/>
                      <a:pt x="0" y="970137"/>
                      <a:pt x="0" y="916467"/>
                    </a:cubicBezTo>
                    <a:lnTo>
                      <a:pt x="0" y="97178"/>
                    </a:lnTo>
                    <a:cubicBezTo>
                      <a:pt x="0" y="43508"/>
                      <a:pt x="43508" y="0"/>
                      <a:pt x="97178" y="0"/>
                    </a:cubicBez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04775"/>
                <a:ext cx="839294" cy="1118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4154705" cy="5486400"/>
            </a:xfrm>
            <a:custGeom>
              <a:avLst/>
              <a:gdLst/>
              <a:ahLst/>
              <a:cxnLst/>
              <a:rect l="l" t="t" r="r" b="b"/>
              <a:pathLst>
                <a:path w="4154706" h="5486400">
                  <a:moveTo>
                    <a:pt x="0" y="0"/>
                  </a:moveTo>
                  <a:lnTo>
                    <a:pt x="4154706" y="0"/>
                  </a:lnTo>
                  <a:lnTo>
                    <a:pt x="41547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55393" y="1500995"/>
            <a:ext cx="8367818" cy="3878659"/>
            <a:chOff x="0" y="0"/>
            <a:chExt cx="1369949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9489" cy="6350000"/>
            </a:xfrm>
            <a:custGeom>
              <a:avLst/>
              <a:gdLst/>
              <a:ahLst/>
              <a:cxnLst/>
              <a:rect l="l" t="t" r="r" b="b"/>
              <a:pathLst>
                <a:path w="13699489" h="6350000">
                  <a:moveTo>
                    <a:pt x="13699489" y="6350000"/>
                  </a:moveTo>
                  <a:lnTo>
                    <a:pt x="0" y="6350000"/>
                  </a:lnTo>
                  <a:lnTo>
                    <a:pt x="0" y="1899920"/>
                  </a:lnTo>
                  <a:cubicBezTo>
                    <a:pt x="0" y="1899920"/>
                    <a:pt x="2849880" y="0"/>
                    <a:pt x="6899910" y="0"/>
                  </a:cubicBezTo>
                  <a:cubicBezTo>
                    <a:pt x="11300460" y="0"/>
                    <a:pt x="13699489" y="1899920"/>
                    <a:pt x="13699489" y="1899920"/>
                  </a:cubicBezTo>
                  <a:lnTo>
                    <a:pt x="13699489" y="6350000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067800" y="0"/>
            <a:ext cx="9220200" cy="10287000"/>
            <a:chOff x="0" y="0"/>
            <a:chExt cx="242836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28365" cy="2709333"/>
            </a:xfrm>
            <a:custGeom>
              <a:avLst/>
              <a:gdLst/>
              <a:ahLst/>
              <a:cxnLst/>
              <a:rect l="l" t="t" r="r" b="b"/>
              <a:pathLst>
                <a:path w="2428365" h="2709333">
                  <a:moveTo>
                    <a:pt x="0" y="0"/>
                  </a:moveTo>
                  <a:lnTo>
                    <a:pt x="2428365" y="0"/>
                  </a:lnTo>
                  <a:lnTo>
                    <a:pt x="24283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2428365" cy="2814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>
            <a:spLocks noChangeAspect="1"/>
          </p:cNvSpPr>
          <p:nvPr/>
        </p:nvSpPr>
        <p:spPr>
          <a:xfrm>
            <a:off x="2239628" y="5770774"/>
            <a:ext cx="4599348" cy="2689545"/>
          </a:xfrm>
          <a:custGeom>
            <a:avLst/>
            <a:gdLst/>
            <a:ahLst/>
            <a:cxnLst/>
            <a:rect l="l" t="t" r="r" b="b"/>
            <a:pathLst>
              <a:path w="4599348" h="2689545">
                <a:moveTo>
                  <a:pt x="0" y="0"/>
                </a:moveTo>
                <a:lnTo>
                  <a:pt x="4599348" y="0"/>
                </a:lnTo>
                <a:lnTo>
                  <a:pt x="4599348" y="2689545"/>
                </a:lnTo>
                <a:lnTo>
                  <a:pt x="0" y="2689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10800" y="2553667"/>
            <a:ext cx="6934200" cy="2192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Company Overview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10800" y="5274878"/>
            <a:ext cx="6781800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Kutol is recognized as a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leading manufacturer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of commercial hand hygiene products, offering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diverse, tailored solutions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to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meet customer needs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across various sectors.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01CC9-CC09-2351-74C6-A0D5B57AE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Hand with Soap Foam">
            <a:extLst>
              <a:ext uri="{FF2B5EF4-FFF2-40B4-BE49-F238E27FC236}">
                <a16:creationId xmlns:a16="http://schemas.microsoft.com/office/drawing/2014/main" id="{FABAFEAE-2996-30FC-1418-D712F6798015}"/>
              </a:ext>
            </a:extLst>
          </p:cNvPr>
          <p:cNvSpPr/>
          <p:nvPr/>
        </p:nvSpPr>
        <p:spPr>
          <a:xfrm>
            <a:off x="0" y="0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19195560" h="11033947">
                <a:moveTo>
                  <a:pt x="0" y="0"/>
                </a:moveTo>
                <a:lnTo>
                  <a:pt x="19195560" y="0"/>
                </a:lnTo>
                <a:lnTo>
                  <a:pt x="19195560" y="11033947"/>
                </a:lnTo>
                <a:lnTo>
                  <a:pt x="0" y="110339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DBB7DAB-A3CD-BDCF-3106-D1098E6E52E5}"/>
              </a:ext>
            </a:extLst>
          </p:cNvPr>
          <p:cNvGrpSpPr/>
          <p:nvPr/>
        </p:nvGrpSpPr>
        <p:grpSpPr>
          <a:xfrm>
            <a:off x="990600" y="723900"/>
            <a:ext cx="11664701" cy="3860704"/>
            <a:chOff x="0" y="-440942"/>
            <a:chExt cx="15552935" cy="5147607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CB409B5-DDDD-061A-3677-60C562C43FD5}"/>
                </a:ext>
              </a:extLst>
            </p:cNvPr>
            <p:cNvSpPr txBox="1"/>
            <p:nvPr/>
          </p:nvSpPr>
          <p:spPr>
            <a:xfrm>
              <a:off x="4" y="-440942"/>
              <a:ext cx="9876175" cy="1393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3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99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j-lt"/>
                  <a:ea typeface="Myriad Bold"/>
                  <a:cs typeface="Myriad Bold"/>
                  <a:sym typeface="Myriad Bold"/>
                </a:rPr>
                <a:t>Top Formulas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94B1FD2-10B7-3EBA-091A-0DD8B2987BB0}"/>
                </a:ext>
              </a:extLst>
            </p:cNvPr>
            <p:cNvSpPr txBox="1"/>
            <p:nvPr/>
          </p:nvSpPr>
          <p:spPr>
            <a:xfrm>
              <a:off x="40653" y="1097975"/>
              <a:ext cx="9218996" cy="598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for Counter Mount Dispensers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FA47621-CB34-13D6-D3B9-4FC5099C909C}"/>
                </a:ext>
              </a:extLst>
            </p:cNvPr>
            <p:cNvSpPr txBox="1"/>
            <p:nvPr/>
          </p:nvSpPr>
          <p:spPr>
            <a:xfrm>
              <a:off x="0" y="2728344"/>
              <a:ext cx="13208000" cy="1978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65138" marR="0" lvl="1" indent="-352425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Foaming Luxury Hand Wash (manual)</a:t>
              </a:r>
            </a:p>
            <a:p>
              <a:pPr marL="465138" marR="0" lvl="1" indent="-352425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Foaming Antibacterial Moisture Wash (manual)</a:t>
              </a:r>
            </a:p>
            <a:p>
              <a:pPr marL="465138" marR="0" lvl="1" indent="-352425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GentleLUX Hand Wash Dye &amp; Fragrance Free (no touch)</a:t>
              </a:r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869DE887-749A-1C8D-71CD-F4BD51F40267}"/>
                </a:ext>
              </a:extLst>
            </p:cNvPr>
            <p:cNvSpPr/>
            <p:nvPr/>
          </p:nvSpPr>
          <p:spPr>
            <a:xfrm flipV="1">
              <a:off x="4" y="2205826"/>
              <a:ext cx="15552931" cy="20463"/>
            </a:xfrm>
            <a:prstGeom prst="line">
              <a:avLst/>
            </a:prstGeom>
            <a:ln w="12700" cap="rnd">
              <a:solidFill>
                <a:srgbClr val="3BAE4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8F31C0B-C842-71B9-B2E7-A731AAE5497E}"/>
              </a:ext>
            </a:extLst>
          </p:cNvPr>
          <p:cNvSpPr>
            <a:spLocks noChangeAspect="1"/>
          </p:cNvSpPr>
          <p:nvPr/>
        </p:nvSpPr>
        <p:spPr>
          <a:xfrm>
            <a:off x="12342748" y="0"/>
            <a:ext cx="5640452" cy="5516974"/>
          </a:xfrm>
          <a:custGeom>
            <a:avLst/>
            <a:gdLst/>
            <a:ahLst/>
            <a:cxnLst/>
            <a:rect l="l" t="t" r="r" b="b"/>
            <a:pathLst>
              <a:path w="5640452" h="5516974">
                <a:moveTo>
                  <a:pt x="0" y="0"/>
                </a:moveTo>
                <a:lnTo>
                  <a:pt x="5640452" y="0"/>
                </a:lnTo>
                <a:lnTo>
                  <a:pt x="5640452" y="5516974"/>
                </a:lnTo>
                <a:lnTo>
                  <a:pt x="0" y="551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DB290D84-1090-BF79-F623-58949A75DB2C}"/>
              </a:ext>
            </a:extLst>
          </p:cNvPr>
          <p:cNvSpPr>
            <a:spLocks noChangeAspect="1"/>
          </p:cNvSpPr>
          <p:nvPr/>
        </p:nvSpPr>
        <p:spPr>
          <a:xfrm>
            <a:off x="7531298" y="616219"/>
            <a:ext cx="3365302" cy="1710773"/>
          </a:xfrm>
          <a:custGeom>
            <a:avLst/>
            <a:gdLst/>
            <a:ahLst/>
            <a:cxnLst/>
            <a:rect l="l" t="t" r="r" b="b"/>
            <a:pathLst>
              <a:path w="4932116" h="2507274">
                <a:moveTo>
                  <a:pt x="0" y="0"/>
                </a:moveTo>
                <a:lnTo>
                  <a:pt x="4932116" y="0"/>
                </a:lnTo>
                <a:lnTo>
                  <a:pt x="4932116" y="2507274"/>
                </a:lnTo>
                <a:lnTo>
                  <a:pt x="0" y="25072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CB2327-B5B0-5ECF-AF8B-AE550E41B709}"/>
              </a:ext>
            </a:extLst>
          </p:cNvPr>
          <p:cNvGrpSpPr/>
          <p:nvPr/>
        </p:nvGrpSpPr>
        <p:grpSpPr>
          <a:xfrm>
            <a:off x="10744200" y="4991100"/>
            <a:ext cx="4767885" cy="5064408"/>
            <a:chOff x="11347727" y="5143500"/>
            <a:chExt cx="4767885" cy="5064408"/>
          </a:xfrm>
        </p:grpSpPr>
        <p:pic>
          <p:nvPicPr>
            <p:cNvPr id="11" name="Picture 10" descr="A plastic bag with a pump on top of it&#10;&#10;AI-generated content may be incorrect.">
              <a:extLst>
                <a:ext uri="{FF2B5EF4-FFF2-40B4-BE49-F238E27FC236}">
                  <a16:creationId xmlns:a16="http://schemas.microsoft.com/office/drawing/2014/main" id="{BA1BC5CA-1949-2A8B-B3C5-B509395F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7727" y="5143500"/>
              <a:ext cx="4767885" cy="50644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57E775-FFF1-25AA-CB83-515FA72FDDB7}"/>
                </a:ext>
              </a:extLst>
            </p:cNvPr>
            <p:cNvSpPr txBox="1"/>
            <p:nvPr/>
          </p:nvSpPr>
          <p:spPr>
            <a:xfrm>
              <a:off x="13974700" y="9421453"/>
              <a:ext cx="713333" cy="328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Canva Sans"/>
                  <a:cs typeface="Canva Sans"/>
                  <a:sym typeface="Canva Sans"/>
                </a:rPr>
                <a:t>64533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19" name="Picture 18" descr="A green sign with white text&#10;&#10;AI-generated content may be incorrect.">
              <a:extLst>
                <a:ext uri="{FF2B5EF4-FFF2-40B4-BE49-F238E27FC236}">
                  <a16:creationId xmlns:a16="http://schemas.microsoft.com/office/drawing/2014/main" id="{144FD1B6-83F9-EA73-940C-83FE19B40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4200" y="6353484"/>
              <a:ext cx="1075899" cy="147567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BC1C2A-79CF-9B37-BB1B-81626CBC5EF5}"/>
              </a:ext>
            </a:extLst>
          </p:cNvPr>
          <p:cNvGrpSpPr/>
          <p:nvPr/>
        </p:nvGrpSpPr>
        <p:grpSpPr>
          <a:xfrm>
            <a:off x="5466750" y="5453162"/>
            <a:ext cx="3905850" cy="3940327"/>
            <a:chOff x="5680405" y="5851373"/>
            <a:chExt cx="3905850" cy="3940327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2561C126-FDEF-E150-342C-1E65BFF9E4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0405" y="5851373"/>
              <a:ext cx="3905850" cy="3940327"/>
            </a:xfrm>
            <a:custGeom>
              <a:avLst/>
              <a:gdLst/>
              <a:ahLst/>
              <a:cxnLst/>
              <a:rect l="l" t="t" r="r" b="b"/>
              <a:pathLst>
                <a:path w="4569113" h="4609445">
                  <a:moveTo>
                    <a:pt x="0" y="0"/>
                  </a:moveTo>
                  <a:lnTo>
                    <a:pt x="4569113" y="0"/>
                  </a:lnTo>
                  <a:lnTo>
                    <a:pt x="4569113" y="4609445"/>
                  </a:lnTo>
                  <a:lnTo>
                    <a:pt x="0" y="4609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94324DFB-BAB4-F0A6-44AD-9B5E0DCCEBD5}"/>
                </a:ext>
              </a:extLst>
            </p:cNvPr>
            <p:cNvSpPr txBox="1"/>
            <p:nvPr/>
          </p:nvSpPr>
          <p:spPr>
            <a:xfrm>
              <a:off x="7737055" y="9308185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64431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24" name="Picture 23" descr="A green and white sign with a check mark&#10;&#10;AI-generated content may be incorrect.">
              <a:extLst>
                <a:ext uri="{FF2B5EF4-FFF2-40B4-BE49-F238E27FC236}">
                  <a16:creationId xmlns:a16="http://schemas.microsoft.com/office/drawing/2014/main" id="{ECC8161B-06FF-CF27-8A0E-173C09D0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1759" y="6463434"/>
              <a:ext cx="1008077" cy="125577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82B4AF-2204-D6E0-8F6E-1A12C2C035EA}"/>
              </a:ext>
            </a:extLst>
          </p:cNvPr>
          <p:cNvGrpSpPr/>
          <p:nvPr/>
        </p:nvGrpSpPr>
        <p:grpSpPr>
          <a:xfrm>
            <a:off x="1424619" y="5372100"/>
            <a:ext cx="4308715" cy="4291363"/>
            <a:chOff x="1295400" y="5694111"/>
            <a:chExt cx="4308715" cy="429136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D3A46E3-407D-7B30-57AE-7D1CB8A68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5400" y="5694111"/>
              <a:ext cx="4308715" cy="4291363"/>
            </a:xfrm>
            <a:custGeom>
              <a:avLst/>
              <a:gdLst/>
              <a:ahLst/>
              <a:cxnLst/>
              <a:rect l="l" t="t" r="r" b="b"/>
              <a:pathLst>
                <a:path w="4628084" h="4609445">
                  <a:moveTo>
                    <a:pt x="0" y="0"/>
                  </a:moveTo>
                  <a:lnTo>
                    <a:pt x="4628084" y="0"/>
                  </a:lnTo>
                  <a:lnTo>
                    <a:pt x="4628084" y="4609445"/>
                  </a:lnTo>
                  <a:lnTo>
                    <a:pt x="0" y="4609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3144A9A9-8B0E-AC31-25C2-13A0D7E28639}"/>
                </a:ext>
              </a:extLst>
            </p:cNvPr>
            <p:cNvSpPr txBox="1"/>
            <p:nvPr/>
          </p:nvSpPr>
          <p:spPr>
            <a:xfrm>
              <a:off x="3550009" y="9509721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64031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1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800000">
            <a:off x="12362328" y="-2418899"/>
            <a:ext cx="5925672" cy="4593083"/>
          </a:xfrm>
          <a:prstGeom prst="homePlate">
            <a:avLst/>
          </a:pr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0800000">
            <a:off x="10403731" y="-2147888"/>
            <a:ext cx="4343400" cy="4051065"/>
          </a:xfrm>
          <a:custGeom>
            <a:avLst/>
            <a:gdLst/>
            <a:ahLst/>
            <a:cxnLst/>
            <a:rect l="l" t="t" r="r" b="b"/>
            <a:pathLst>
              <a:path w="4064946" h="5372100">
                <a:moveTo>
                  <a:pt x="2514276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2514276" y="5372100"/>
                </a:lnTo>
                <a:lnTo>
                  <a:pt x="4064946" y="2686050"/>
                </a:lnTo>
                <a:lnTo>
                  <a:pt x="251427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/>
          <p:cNvSpPr/>
          <p:nvPr/>
        </p:nvSpPr>
        <p:spPr>
          <a:xfrm flipH="1">
            <a:off x="10441831" y="5119688"/>
            <a:ext cx="7961334" cy="23812"/>
          </a:xfrm>
          <a:prstGeom prst="line">
            <a:avLst/>
          </a:prstGeom>
          <a:ln w="47625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-1814209" y="8773257"/>
            <a:ext cx="9822161" cy="6226137"/>
            <a:chOff x="0" y="0"/>
            <a:chExt cx="8474859" cy="5372100"/>
          </a:xfrm>
          <a:solidFill>
            <a:srgbClr val="EB9B4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8474859" cy="5372100"/>
            </a:xfrm>
            <a:custGeom>
              <a:avLst/>
              <a:gdLst/>
              <a:ahLst/>
              <a:cxnLst/>
              <a:rect l="l" t="t" r="r" b="b"/>
              <a:pathLst>
                <a:path w="8474859" h="5372100">
                  <a:moveTo>
                    <a:pt x="692418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924189" y="5372100"/>
                  </a:lnTo>
                  <a:lnTo>
                    <a:pt x="8474859" y="2686050"/>
                  </a:lnTo>
                  <a:lnTo>
                    <a:pt x="6924189" y="0"/>
                  </a:lnTo>
                  <a:close/>
                </a:path>
              </a:pathLst>
            </a:custGeom>
            <a:solidFill>
              <a:srgbClr val="3BAE49"/>
            </a:solidFill>
            <a:ln>
              <a:solidFill>
                <a:srgbClr val="3BAE49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92257" y="8249628"/>
            <a:ext cx="10748210" cy="1705609"/>
            <a:chOff x="0" y="0"/>
            <a:chExt cx="5876101" cy="9362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76101" cy="936214"/>
            </a:xfrm>
            <a:custGeom>
              <a:avLst/>
              <a:gdLst/>
              <a:ahLst/>
              <a:cxnLst/>
              <a:rect l="l" t="t" r="r" b="b"/>
              <a:pathLst>
                <a:path w="5876101" h="936214">
                  <a:moveTo>
                    <a:pt x="5751641" y="936214"/>
                  </a:moveTo>
                  <a:lnTo>
                    <a:pt x="124460" y="936214"/>
                  </a:lnTo>
                  <a:cubicBezTo>
                    <a:pt x="55880" y="936214"/>
                    <a:pt x="0" y="880334"/>
                    <a:pt x="0" y="8117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51642" y="0"/>
                  </a:lnTo>
                  <a:cubicBezTo>
                    <a:pt x="5820221" y="0"/>
                    <a:pt x="5876101" y="55880"/>
                    <a:pt x="5876101" y="124460"/>
                  </a:cubicBezTo>
                  <a:lnTo>
                    <a:pt x="5876101" y="811754"/>
                  </a:lnTo>
                  <a:cubicBezTo>
                    <a:pt x="5876101" y="880334"/>
                    <a:pt x="5820221" y="936214"/>
                    <a:pt x="5751642" y="93621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05032" y="422274"/>
            <a:ext cx="941313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Semi-Bold"/>
                <a:cs typeface="Myriad Semi-Bold"/>
                <a:sym typeface="Myriad Semi-Bold"/>
              </a:rPr>
              <a:t>Dispenser Program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E7F615-AC5D-6C23-2037-E587BD62D6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1607469"/>
            <a:ext cx="13205459" cy="78057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918B8021-E645-E1DF-BCE5-CF350F9CC46B}"/>
              </a:ext>
            </a:extLst>
          </p:cNvPr>
          <p:cNvSpPr/>
          <p:nvPr/>
        </p:nvSpPr>
        <p:spPr>
          <a:xfrm flipV="1">
            <a:off x="-22822" y="0"/>
            <a:ext cx="1525918" cy="3237656"/>
          </a:xfrm>
          <a:custGeom>
            <a:avLst/>
            <a:gdLst/>
            <a:ahLst/>
            <a:cxnLst/>
            <a:rect l="l" t="t" r="r" b="b"/>
            <a:pathLst>
              <a:path w="3282488" h="5143500">
                <a:moveTo>
                  <a:pt x="0" y="5143500"/>
                </a:moveTo>
                <a:lnTo>
                  <a:pt x="3282488" y="5143500"/>
                </a:lnTo>
                <a:lnTo>
                  <a:pt x="3282488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10800000">
            <a:off x="10210800" y="-2095500"/>
            <a:ext cx="8077200" cy="3663232"/>
          </a:xfrm>
          <a:prstGeom prst="homePlate">
            <a:avLst/>
          </a:prstGeom>
          <a:solidFill>
            <a:srgbClr val="3B93DD"/>
          </a:solidFill>
          <a:ln>
            <a:solidFill>
              <a:srgbClr val="3B93DD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62200" y="587201"/>
            <a:ext cx="8020078" cy="104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Sinktop and Portable</a:t>
            </a:r>
          </a:p>
        </p:txBody>
      </p:sp>
      <p:pic>
        <p:nvPicPr>
          <p:cNvPr id="5" name="Picture 4" descr="A person washing their hands with soap&#10;&#10;AI-generated content may be incorrect.">
            <a:extLst>
              <a:ext uri="{FF2B5EF4-FFF2-40B4-BE49-F238E27FC236}">
                <a16:creationId xmlns:a16="http://schemas.microsoft.com/office/drawing/2014/main" id="{951423C1-6B15-025F-0C50-79F3DB2CC7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76823" y="2233759"/>
            <a:ext cx="4140518" cy="8053241"/>
          </a:xfrm>
          <a:prstGeom prst="snip1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3DC5AF-0491-72AF-DFDF-C3CAA85F6CD3}"/>
              </a:ext>
            </a:extLst>
          </p:cNvPr>
          <p:cNvGrpSpPr/>
          <p:nvPr/>
        </p:nvGrpSpPr>
        <p:grpSpPr>
          <a:xfrm>
            <a:off x="4038600" y="2724056"/>
            <a:ext cx="4166060" cy="7165539"/>
            <a:chOff x="4068321" y="2724056"/>
            <a:chExt cx="4166060" cy="716553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57A653-EFAC-B086-C713-46F6D3A6DD2A}"/>
                </a:ext>
              </a:extLst>
            </p:cNvPr>
            <p:cNvSpPr txBox="1"/>
            <p:nvPr/>
          </p:nvSpPr>
          <p:spPr>
            <a:xfrm>
              <a:off x="4741501" y="2724056"/>
              <a:ext cx="244318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Clean Shape®</a:t>
              </a: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3BCF881-D986-6A65-A69B-9E9AD40BE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1200" y="3351646"/>
              <a:ext cx="2443181" cy="5802706"/>
            </a:xfrm>
            <a:custGeom>
              <a:avLst/>
              <a:gdLst/>
              <a:ahLst/>
              <a:cxnLst/>
              <a:rect l="l" t="t" r="r" b="b"/>
              <a:pathLst>
                <a:path w="2487130" h="5907086">
                  <a:moveTo>
                    <a:pt x="0" y="0"/>
                  </a:moveTo>
                  <a:lnTo>
                    <a:pt x="2487130" y="0"/>
                  </a:lnTo>
                  <a:lnTo>
                    <a:pt x="2487130" y="5907086"/>
                  </a:lnTo>
                  <a:lnTo>
                    <a:pt x="0" y="590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7CB59CD-7F47-ECFA-E3E5-97BB64C57B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8321" y="3957192"/>
              <a:ext cx="2517378" cy="5802707"/>
            </a:xfrm>
            <a:custGeom>
              <a:avLst/>
              <a:gdLst/>
              <a:ahLst/>
              <a:cxnLst/>
              <a:rect l="l" t="t" r="r" b="b"/>
              <a:pathLst>
                <a:path w="2517121" h="5802116">
                  <a:moveTo>
                    <a:pt x="0" y="0"/>
                  </a:moveTo>
                  <a:lnTo>
                    <a:pt x="2517121" y="0"/>
                  </a:lnTo>
                  <a:lnTo>
                    <a:pt x="2517121" y="5802116"/>
                  </a:lnTo>
                  <a:lnTo>
                    <a:pt x="0" y="580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DBF20F84-6CB5-CEE0-CC6B-6E4D797FB560}"/>
                </a:ext>
              </a:extLst>
            </p:cNvPr>
            <p:cNvSpPr txBox="1"/>
            <p:nvPr/>
          </p:nvSpPr>
          <p:spPr>
            <a:xfrm>
              <a:off x="6791850" y="9018516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69078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577C6C02-F8D0-2AE7-87AF-AA76DA5FE8A5}"/>
                </a:ext>
              </a:extLst>
            </p:cNvPr>
            <p:cNvSpPr txBox="1"/>
            <p:nvPr/>
          </p:nvSpPr>
          <p:spPr>
            <a:xfrm>
              <a:off x="5126824" y="9573611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63178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5BE9FF-A943-6516-8E30-0BE6D0B9FB0B}"/>
              </a:ext>
            </a:extLst>
          </p:cNvPr>
          <p:cNvGrpSpPr/>
          <p:nvPr/>
        </p:nvGrpSpPr>
        <p:grpSpPr>
          <a:xfrm>
            <a:off x="8582791" y="1833532"/>
            <a:ext cx="9214731" cy="7963610"/>
            <a:chOff x="8582791" y="1833532"/>
            <a:chExt cx="9214731" cy="7963610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C4561F9-D091-843A-05AC-1063A4AA8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20634" y="1833532"/>
              <a:ext cx="3576888" cy="7740079"/>
            </a:xfrm>
            <a:custGeom>
              <a:avLst/>
              <a:gdLst/>
              <a:ahLst/>
              <a:cxnLst/>
              <a:rect l="l" t="t" r="r" b="b"/>
              <a:pathLst>
                <a:path w="3455511" h="7477429">
                  <a:moveTo>
                    <a:pt x="0" y="0"/>
                  </a:moveTo>
                  <a:lnTo>
                    <a:pt x="3455512" y="0"/>
                  </a:lnTo>
                  <a:lnTo>
                    <a:pt x="3455512" y="7477429"/>
                  </a:lnTo>
                  <a:lnTo>
                    <a:pt x="0" y="7477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F0874A-1CCE-3497-1AFF-C29E21F59C88}"/>
                </a:ext>
              </a:extLst>
            </p:cNvPr>
            <p:cNvSpPr txBox="1"/>
            <p:nvPr/>
          </p:nvSpPr>
          <p:spPr>
            <a:xfrm>
              <a:off x="10951739" y="2699047"/>
              <a:ext cx="2707695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Specialty and Small Bottles</a:t>
              </a: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3E39E3D-01FB-83E4-6BC8-6D7C669AEF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2791" y="3292857"/>
              <a:ext cx="2332662" cy="6188301"/>
            </a:xfrm>
            <a:custGeom>
              <a:avLst/>
              <a:gdLst/>
              <a:ahLst/>
              <a:cxnLst/>
              <a:rect l="l" t="t" r="r" b="b"/>
              <a:pathLst>
                <a:path w="2187091" h="5802116">
                  <a:moveTo>
                    <a:pt x="0" y="0"/>
                  </a:moveTo>
                  <a:lnTo>
                    <a:pt x="2187091" y="0"/>
                  </a:lnTo>
                  <a:lnTo>
                    <a:pt x="2187091" y="5802116"/>
                  </a:lnTo>
                  <a:lnTo>
                    <a:pt x="0" y="580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BFF8C7F-CD84-C8D8-2F61-9FF83324BC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46841" y="4506415"/>
              <a:ext cx="2967008" cy="4630790"/>
            </a:xfrm>
            <a:custGeom>
              <a:avLst/>
              <a:gdLst/>
              <a:ahLst/>
              <a:cxnLst/>
              <a:rect l="l" t="t" r="r" b="b"/>
              <a:pathLst>
                <a:path w="3546909" h="5535877">
                  <a:moveTo>
                    <a:pt x="0" y="0"/>
                  </a:moveTo>
                  <a:lnTo>
                    <a:pt x="3546908" y="0"/>
                  </a:lnTo>
                  <a:lnTo>
                    <a:pt x="3546908" y="5535878"/>
                  </a:lnTo>
                  <a:lnTo>
                    <a:pt x="0" y="5535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83350C63-10D9-28AF-E2D6-3270250A7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22717" y="6459449"/>
              <a:ext cx="1104390" cy="2645245"/>
            </a:xfrm>
            <a:custGeom>
              <a:avLst/>
              <a:gdLst/>
              <a:ahLst/>
              <a:cxnLst/>
              <a:rect l="l" t="t" r="r" b="b"/>
              <a:pathLst>
                <a:path w="1392617" h="3335609">
                  <a:moveTo>
                    <a:pt x="0" y="0"/>
                  </a:moveTo>
                  <a:lnTo>
                    <a:pt x="1392617" y="0"/>
                  </a:lnTo>
                  <a:lnTo>
                    <a:pt x="1392617" y="3335609"/>
                  </a:lnTo>
                  <a:lnTo>
                    <a:pt x="0" y="3335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1C7847AC-15D9-D346-7DD1-A779CB2650A5}"/>
                </a:ext>
              </a:extLst>
            </p:cNvPr>
            <p:cNvSpPr txBox="1"/>
            <p:nvPr/>
          </p:nvSpPr>
          <p:spPr>
            <a:xfrm>
              <a:off x="10915453" y="9050558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37073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3C00B346-7517-588B-3446-F489B97F9630}"/>
                </a:ext>
              </a:extLst>
            </p:cNvPr>
            <p:cNvSpPr txBox="1"/>
            <p:nvPr/>
          </p:nvSpPr>
          <p:spPr>
            <a:xfrm>
              <a:off x="12738205" y="9050558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5019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D7C68F44-5D87-5C78-77C8-2323A651FCE8}"/>
                </a:ext>
              </a:extLst>
            </p:cNvPr>
            <p:cNvSpPr txBox="1"/>
            <p:nvPr/>
          </p:nvSpPr>
          <p:spPr>
            <a:xfrm>
              <a:off x="9476546" y="9481158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68291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14778223-26FB-B4E6-ED88-5CD4AC35641C}"/>
                </a:ext>
              </a:extLst>
            </p:cNvPr>
            <p:cNvSpPr txBox="1"/>
            <p:nvPr/>
          </p:nvSpPr>
          <p:spPr>
            <a:xfrm>
              <a:off x="15704887" y="9453944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80070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>
            <a:extLst>
              <a:ext uri="{FF2B5EF4-FFF2-40B4-BE49-F238E27FC236}">
                <a16:creationId xmlns:a16="http://schemas.microsoft.com/office/drawing/2014/main" id="{5625AD79-03CD-B4A9-AFB0-085ADE6EEE09}"/>
              </a:ext>
            </a:extLst>
          </p:cNvPr>
          <p:cNvSpPr/>
          <p:nvPr/>
        </p:nvSpPr>
        <p:spPr>
          <a:xfrm rot="-5400000">
            <a:off x="12128024" y="7708619"/>
            <a:ext cx="2758291" cy="0"/>
          </a:xfrm>
          <a:prstGeom prst="line">
            <a:avLst/>
          </a:prstGeom>
          <a:ln w="28575" cap="rnd">
            <a:solidFill>
              <a:srgbClr val="4D4D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V="1">
            <a:off x="304800" y="0"/>
            <a:ext cx="2286000" cy="5143500"/>
          </a:xfrm>
          <a:custGeom>
            <a:avLst/>
            <a:gdLst/>
            <a:ahLst/>
            <a:cxnLst/>
            <a:rect l="l" t="t" r="r" b="b"/>
            <a:pathLst>
              <a:path w="3282488" h="5143500">
                <a:moveTo>
                  <a:pt x="0" y="5143500"/>
                </a:moveTo>
                <a:lnTo>
                  <a:pt x="3282488" y="5143500"/>
                </a:lnTo>
                <a:lnTo>
                  <a:pt x="3282488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6200000">
            <a:off x="8615395" y="382665"/>
            <a:ext cx="1112919" cy="18303222"/>
          </a:xfrm>
          <a:custGeom>
            <a:avLst/>
            <a:gdLst/>
            <a:ahLst/>
            <a:cxnLst/>
            <a:rect l="l" t="t" r="r" b="b"/>
            <a:pathLst>
              <a:path w="3282488" h="5143500">
                <a:moveTo>
                  <a:pt x="0" y="0"/>
                </a:moveTo>
                <a:lnTo>
                  <a:pt x="3282488" y="0"/>
                </a:lnTo>
                <a:lnTo>
                  <a:pt x="32824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EB37D-DABA-7331-C997-6ED0DC079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9064" l="6374" r="92308">
                        <a14:foregroundMark x1="27253" y1="13369" x2="18901" y2="22594"/>
                        <a14:foregroundMark x1="18901" y1="22594" x2="17143" y2="53075"/>
                        <a14:foregroundMark x1="17143" y1="53075" x2="33846" y2="85829"/>
                        <a14:foregroundMark x1="33846" y1="85829" x2="52747" y2="87968"/>
                        <a14:foregroundMark x1="52747" y1="87968" x2="57582" y2="83422"/>
                        <a14:foregroundMark x1="56044" y1="48262" x2="47473" y2="70187"/>
                        <a14:foregroundMark x1="81099" y1="46257" x2="82637" y2="84091"/>
                        <a14:foregroundMark x1="82637" y1="84091" x2="80220" y2="87032"/>
                        <a14:foregroundMark x1="81538" y1="89706" x2="53626" y2="94652"/>
                        <a14:foregroundMark x1="53626" y1="94652" x2="35604" y2="92781"/>
                        <a14:foregroundMark x1="35604" y1="92781" x2="19121" y2="86631"/>
                        <a14:foregroundMark x1="16264" y1="89840" x2="72967" y2="95187"/>
                        <a14:foregroundMark x1="72967" y1="95187" x2="78022" y2="94652"/>
                        <a14:foregroundMark x1="79560" y1="93449" x2="88791" y2="16979"/>
                        <a14:foregroundMark x1="88791" y1="16979" x2="92747" y2="13235"/>
                        <a14:foregroundMark x1="89670" y1="8021" x2="51429" y2="4412"/>
                        <a14:foregroundMark x1="51429" y1="4412" x2="12308" y2="6551"/>
                        <a14:foregroundMark x1="12308" y1="6551" x2="22198" y2="10829"/>
                        <a14:foregroundMark x1="22198" y1="10829" x2="44615" y2="13235"/>
                        <a14:foregroundMark x1="44615" y1="13235" x2="85275" y2="10160"/>
                        <a14:foregroundMark x1="85275" y1="10160" x2="88132" y2="9091"/>
                        <a14:foregroundMark x1="91209" y1="7620" x2="74286" y2="3075"/>
                        <a14:foregroundMark x1="74286" y1="3075" x2="21978" y2="4278"/>
                        <a14:foregroundMark x1="21978" y1="4278" x2="7253" y2="7219"/>
                        <a14:foregroundMark x1="7253" y1="7219" x2="6593" y2="9091"/>
                        <a14:foregroundMark x1="22198" y1="4011" x2="40220" y2="2406"/>
                        <a14:foregroundMark x1="40220" y1="2406" x2="80659" y2="4947"/>
                        <a14:foregroundMark x1="63077" y1="9091" x2="75604" y2="9358"/>
                        <a14:foregroundMark x1="46154" y1="98663" x2="57582" y2="99064"/>
                        <a14:foregroundMark x1="57582" y1="99064" x2="59121" y2="9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30" y="2066267"/>
            <a:ext cx="4327402" cy="71158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11507" y="605799"/>
            <a:ext cx="800303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Open Sauce Light"/>
                <a:cs typeface="Open Sauce Light"/>
                <a:sym typeface="Open Sauce Light"/>
              </a:rPr>
              <a:t>Gallons and Bulk</a:t>
            </a:r>
          </a:p>
        </p:txBody>
      </p:sp>
      <p:pic>
        <p:nvPicPr>
          <p:cNvPr id="5" name="Picture 4" descr="A person washing their hands&#10;&#10;AI-generated content may be incorrect.">
            <a:extLst>
              <a:ext uri="{FF2B5EF4-FFF2-40B4-BE49-F238E27FC236}">
                <a16:creationId xmlns:a16="http://schemas.microsoft.com/office/drawing/2014/main" id="{EEF08C82-3D09-1617-6F59-154A61E2DF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7316" y="0"/>
            <a:ext cx="5995884" cy="4000500"/>
          </a:xfrm>
          <a:prstGeom prst="round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F8C1CCAC-0E94-6A34-4AEB-148B85838AFB}"/>
              </a:ext>
            </a:extLst>
          </p:cNvPr>
          <p:cNvSpPr/>
          <p:nvPr/>
        </p:nvSpPr>
        <p:spPr>
          <a:xfrm rot="-5400000">
            <a:off x="13070852" y="5375431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 descr="A hand sanitizer gel dispenser&#10;&#10;AI-generated content may be incorrect.">
            <a:extLst>
              <a:ext uri="{FF2B5EF4-FFF2-40B4-BE49-F238E27FC236}">
                <a16:creationId xmlns:a16="http://schemas.microsoft.com/office/drawing/2014/main" id="{23ACB911-9515-45C7-B78A-DCB29F4CAD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01031" y="4457701"/>
            <a:ext cx="3982169" cy="45201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584EFB-555C-51B7-72FE-0505EE426A11}"/>
              </a:ext>
            </a:extLst>
          </p:cNvPr>
          <p:cNvGrpSpPr/>
          <p:nvPr/>
        </p:nvGrpSpPr>
        <p:grpSpPr>
          <a:xfrm>
            <a:off x="2311780" y="5448300"/>
            <a:ext cx="4524798" cy="4484445"/>
            <a:chOff x="2311780" y="5448300"/>
            <a:chExt cx="4524798" cy="4484445"/>
          </a:xfrm>
        </p:grpSpPr>
        <p:sp>
          <p:nvSpPr>
            <p:cNvPr id="3" name="TextBox 16">
              <a:extLst>
                <a:ext uri="{FF2B5EF4-FFF2-40B4-BE49-F238E27FC236}">
                  <a16:creationId xmlns:a16="http://schemas.microsoft.com/office/drawing/2014/main" id="{C52BB773-AD24-E4FC-E0DB-9C42DD6290BB}"/>
                </a:ext>
              </a:extLst>
            </p:cNvPr>
            <p:cNvSpPr txBox="1"/>
            <p:nvPr/>
          </p:nvSpPr>
          <p:spPr>
            <a:xfrm>
              <a:off x="5274783" y="9616761"/>
              <a:ext cx="558567" cy="315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1707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E4265C62-5E87-6ABD-D426-FA1747BBA00B}"/>
                </a:ext>
              </a:extLst>
            </p:cNvPr>
            <p:cNvSpPr txBox="1"/>
            <p:nvPr/>
          </p:nvSpPr>
          <p:spPr>
            <a:xfrm>
              <a:off x="3245000" y="9255261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4507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19" name="Picture 18" descr="A green container with a label&#10;&#10;AI-generated content may be incorrect.">
              <a:extLst>
                <a:ext uri="{FF2B5EF4-FFF2-40B4-BE49-F238E27FC236}">
                  <a16:creationId xmlns:a16="http://schemas.microsoft.com/office/drawing/2014/main" id="{450142A0-52B7-6D2C-CC40-22F81F8D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11780" y="5448300"/>
              <a:ext cx="2565020" cy="4006717"/>
            </a:xfrm>
            <a:prstGeom prst="rect">
              <a:avLst/>
            </a:prstGeom>
          </p:spPr>
        </p:pic>
        <p:pic>
          <p:nvPicPr>
            <p:cNvPr id="12" name="Picture 11" descr="A plastic container with a lid&#10;&#10;AI-generated content may be incorrect.">
              <a:extLst>
                <a:ext uri="{FF2B5EF4-FFF2-40B4-BE49-F238E27FC236}">
                  <a16:creationId xmlns:a16="http://schemas.microsoft.com/office/drawing/2014/main" id="{F55EB89C-4BDE-F396-C752-B4E043BF9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71557" y="5454640"/>
              <a:ext cx="2565021" cy="419584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5996F2-4ED2-399D-1D2C-ED84AF8A892A}"/>
              </a:ext>
            </a:extLst>
          </p:cNvPr>
          <p:cNvGrpSpPr/>
          <p:nvPr/>
        </p:nvGrpSpPr>
        <p:grpSpPr>
          <a:xfrm>
            <a:off x="7058201" y="4319134"/>
            <a:ext cx="5878724" cy="5547336"/>
            <a:chOff x="7058201" y="4319134"/>
            <a:chExt cx="5878724" cy="5547336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07E14284-17F9-F7A3-0E94-E88629E654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717" b="97699" l="6969" r="95819">
                          <a14:foregroundMark x1="51916" y1="4071" x2="51568" y2="6372"/>
                          <a14:foregroundMark x1="50871" y1="4779" x2="60279" y2="4779"/>
                          <a14:foregroundMark x1="79791" y1="15575" x2="87805" y2="39292"/>
                          <a14:foregroundMark x1="87805" y1="39292" x2="84321" y2="52212"/>
                          <a14:foregroundMark x1="95819" y1="40354" x2="95819" y2="40354"/>
                          <a14:foregroundMark x1="85366" y1="86549" x2="75261" y2="70265"/>
                          <a14:foregroundMark x1="75261" y1="70265" x2="49477" y2="64071"/>
                          <a14:foregroundMark x1="49477" y1="64071" x2="34146" y2="81062"/>
                          <a14:foregroundMark x1="34146" y1="81062" x2="32056" y2="89912"/>
                          <a14:foregroundMark x1="80488" y1="89912" x2="16028" y2="90442"/>
                          <a14:foregroundMark x1="25784" y1="94513" x2="44948" y2="96637"/>
                          <a14:foregroundMark x1="44948" y1="96637" x2="65505" y2="96460"/>
                          <a14:foregroundMark x1="65505" y1="96460" x2="85017" y2="92920"/>
                          <a14:foregroundMark x1="85017" y1="92920" x2="91986" y2="89558"/>
                          <a14:foregroundMark x1="40418" y1="98053" x2="40418" y2="98053"/>
                          <a14:foregroundMark x1="64808" y1="85664" x2="76655" y2="56991"/>
                          <a14:foregroundMark x1="76655" y1="56991" x2="30314" y2="67257"/>
                          <a14:foregroundMark x1="30314" y1="67257" x2="37979" y2="76460"/>
                          <a14:foregroundMark x1="37979" y1="76460" x2="58885" y2="80000"/>
                          <a14:foregroundMark x1="58885" y1="80000" x2="59930" y2="80000"/>
                          <a14:foregroundMark x1="81185" y1="79292" x2="87456" y2="68496"/>
                          <a14:foregroundMark x1="87456" y1="68496" x2="86063" y2="58761"/>
                          <a14:foregroundMark x1="6969" y1="39823" x2="6969" y2="39823"/>
                          <a14:foregroundMark x1="60279" y1="63717" x2="60279" y2="63717"/>
                          <a14:foregroundMark x1="66899" y1="87965" x2="45993" y2="83717"/>
                          <a14:foregroundMark x1="45993" y1="83717" x2="43554" y2="81947"/>
                          <a14:foregroundMark x1="66202" y1="67257" x2="61672" y2="61416"/>
                          <a14:foregroundMark x1="50174" y1="62655" x2="43554" y2="62301"/>
                          <a14:foregroundMark x1="13937" y1="51504" x2="34146" y2="56106"/>
                          <a14:foregroundMark x1="49477" y1="3717" x2="41812" y2="3717"/>
                          <a14:backgroundMark x1="98258" y1="71858" x2="98258" y2="71858"/>
                          <a14:backgroundMark x1="98955" y1="71150" x2="98955" y2="71150"/>
                          <a14:backgroundMark x1="98955" y1="72566" x2="98955" y2="53805"/>
                          <a14:backgroundMark x1="98955" y1="86549" x2="98955" y2="699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24667" y="4319134"/>
              <a:ext cx="2512258" cy="4942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bottle of soap with orange liquid&#10;&#10;AI-generated content may be incorrect.">
              <a:extLst>
                <a:ext uri="{FF2B5EF4-FFF2-40B4-BE49-F238E27FC236}">
                  <a16:creationId xmlns:a16="http://schemas.microsoft.com/office/drawing/2014/main" id="{792F8F2E-9862-20A2-9776-2EF67EA7E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013" b="98406" l="0" r="100000">
                          <a14:foregroundMark x1="62783" y1="66779" x2="45469" y2="62164"/>
                          <a14:foregroundMark x1="45469" y1="62164" x2="41586" y2="78020"/>
                          <a14:foregroundMark x1="41586" y1="78020" x2="73625" y2="78440"/>
                          <a14:foregroundMark x1="73625" y1="78440" x2="78317" y2="65436"/>
                          <a14:foregroundMark x1="78317" y1="65436" x2="65049" y2="58473"/>
                          <a14:foregroundMark x1="65049" y1="58473" x2="59385" y2="57383"/>
                          <a14:foregroundMark x1="74434" y1="55034" x2="27670" y2="59228"/>
                          <a14:foregroundMark x1="27670" y1="59228" x2="18447" y2="74245"/>
                          <a14:foregroundMark x1="18447" y1="74245" x2="42718" y2="85235"/>
                          <a14:foregroundMark x1="42718" y1="85235" x2="70227" y2="89094"/>
                          <a14:foregroundMark x1="70227" y1="89094" x2="88026" y2="77936"/>
                          <a14:foregroundMark x1="88026" y1="77936" x2="89644" y2="65604"/>
                          <a14:foregroundMark x1="89644" y1="65604" x2="81068" y2="55453"/>
                          <a14:foregroundMark x1="81068" y1="55453" x2="78479" y2="55285"/>
                          <a14:foregroundMark x1="62783" y1="61326" x2="49353" y2="60487"/>
                          <a14:foregroundMark x1="50971" y1="58641" x2="70874" y2="63339"/>
                          <a14:foregroundMark x1="40291" y1="80285" x2="71359" y2="80789"/>
                          <a14:foregroundMark x1="41262" y1="81292" x2="67314" y2="83893"/>
                          <a14:foregroundMark x1="23301" y1="93540" x2="50485" y2="96896"/>
                          <a14:foregroundMark x1="50485" y1="96896" x2="73463" y2="95554"/>
                          <a14:foregroundMark x1="73463" y1="95554" x2="87379" y2="90352"/>
                          <a14:foregroundMark x1="36893" y1="72483" x2="68932" y2="76342"/>
                          <a14:foregroundMark x1="40291" y1="3859" x2="54854" y2="3859"/>
                          <a14:foregroundMark x1="41262" y1="3356" x2="56311" y2="2013"/>
                          <a14:foregroundMark x1="39806" y1="2517" x2="53398" y2="2517"/>
                          <a14:foregroundMark x1="38350" y1="3356" x2="39320" y2="5201"/>
                          <a14:foregroundMark x1="57282" y1="2013" x2="57282" y2="2013"/>
                          <a14:foregroundMark x1="56958" y1="2013" x2="59871" y2="2013"/>
                          <a14:foregroundMark x1="39806" y1="2517" x2="37864" y2="2517"/>
                          <a14:foregroundMark x1="17314" y1="96057" x2="35275" y2="98406"/>
                          <a14:foregroundMark x1="35922" y1="60235" x2="50971" y2="62584"/>
                          <a14:foregroundMark x1="20227" y1="50336" x2="13754" y2="56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58201" y="4357905"/>
              <a:ext cx="2565020" cy="4942638"/>
            </a:xfrm>
            <a:prstGeom prst="rect">
              <a:avLst/>
            </a:prstGeom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0770E34C-DCB7-822E-7377-BF5528D4A7C3}"/>
                </a:ext>
              </a:extLst>
            </p:cNvPr>
            <p:cNvSpPr txBox="1"/>
            <p:nvPr/>
          </p:nvSpPr>
          <p:spPr>
            <a:xfrm>
              <a:off x="7965559" y="9247117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21309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3B28E764-1BA0-6893-9478-F2FF7C8D623B}"/>
                </a:ext>
              </a:extLst>
            </p:cNvPr>
            <p:cNvSpPr txBox="1"/>
            <p:nvPr/>
          </p:nvSpPr>
          <p:spPr>
            <a:xfrm>
              <a:off x="9674489" y="9550486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37079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0E36FE5-9603-D39F-68A6-E214E092681D}"/>
                </a:ext>
              </a:extLst>
            </p:cNvPr>
            <p:cNvSpPr txBox="1"/>
            <p:nvPr/>
          </p:nvSpPr>
          <p:spPr>
            <a:xfrm>
              <a:off x="11472269" y="9214976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69009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pic>
          <p:nvPicPr>
            <p:cNvPr id="25" name="Picture 24" descr="A bottle of alcohol hand sanitizer gel&#10;&#10;AI-generated content may be incorrect.">
              <a:extLst>
                <a:ext uri="{FF2B5EF4-FFF2-40B4-BE49-F238E27FC236}">
                  <a16:creationId xmlns:a16="http://schemas.microsoft.com/office/drawing/2014/main" id="{9A6D62C9-719A-3422-52B9-3F719D350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95158" y="4445291"/>
              <a:ext cx="2075300" cy="52051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7889792"/>
            <a:ext cx="10616593" cy="23972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9144001" y="6270361"/>
            <a:ext cx="9144000" cy="2397208"/>
          </a:xfrm>
          <a:prstGeom prst="rect">
            <a:avLst/>
          </a:prstGeom>
          <a:solidFill>
            <a:srgbClr val="EF1E23"/>
          </a:solidFill>
          <a:ln>
            <a:solidFill>
              <a:srgbClr val="EF1E23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9D8A034-C257-3DA4-E095-35BB1DD51958}"/>
              </a:ext>
            </a:extLst>
          </p:cNvPr>
          <p:cNvSpPr txBox="1"/>
          <p:nvPr/>
        </p:nvSpPr>
        <p:spPr>
          <a:xfrm>
            <a:off x="4800600" y="433994"/>
            <a:ext cx="13315077" cy="991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Open Sauce Light"/>
                <a:cs typeface="Open Sauce Light"/>
                <a:sym typeface="Open Sauce Light"/>
              </a:rPr>
              <a:t>Heavy Duty Hand Care Solutions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5287763-4BDD-49F1-1784-9F704D10B58A}"/>
              </a:ext>
            </a:extLst>
          </p:cNvPr>
          <p:cNvSpPr>
            <a:spLocks noChangeAspect="1"/>
          </p:cNvSpPr>
          <p:nvPr/>
        </p:nvSpPr>
        <p:spPr>
          <a:xfrm>
            <a:off x="524929" y="71396"/>
            <a:ext cx="3753722" cy="2293565"/>
          </a:xfrm>
          <a:custGeom>
            <a:avLst/>
            <a:gdLst/>
            <a:ahLst/>
            <a:cxnLst/>
            <a:rect l="l" t="t" r="r" b="b"/>
            <a:pathLst>
              <a:path w="6420544" h="3923022">
                <a:moveTo>
                  <a:pt x="0" y="0"/>
                </a:moveTo>
                <a:lnTo>
                  <a:pt x="6420544" y="0"/>
                </a:lnTo>
                <a:lnTo>
                  <a:pt x="6420544" y="3923022"/>
                </a:lnTo>
                <a:lnTo>
                  <a:pt x="0" y="39230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 descr="A chart with different colors and numbers&#10;&#10;AI-generated content may be incorrect.">
            <a:extLst>
              <a:ext uri="{FF2B5EF4-FFF2-40B4-BE49-F238E27FC236}">
                <a16:creationId xmlns:a16="http://schemas.microsoft.com/office/drawing/2014/main" id="{1FFCD123-29D3-FC22-E4E3-ACDDA312BD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248748"/>
            <a:ext cx="13034484" cy="546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A300D6-F48F-448D-E184-FC1561ACD8DA}"/>
              </a:ext>
            </a:extLst>
          </p:cNvPr>
          <p:cNvSpPr txBox="1"/>
          <p:nvPr/>
        </p:nvSpPr>
        <p:spPr>
          <a:xfrm>
            <a:off x="4800600" y="2523067"/>
            <a:ext cx="11887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38138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D4D4D"/>
                </a:solidFill>
              </a:rPr>
              <a:t>Wide selection of solvent-based and solvent-free formulas</a:t>
            </a:r>
          </a:p>
          <a:p>
            <a:pPr marL="457200" indent="-338138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D4D4D"/>
                </a:solidFill>
              </a:rPr>
              <a:t>Options with or without natural scrubbers</a:t>
            </a:r>
          </a:p>
          <a:p>
            <a:pPr marL="457200" indent="-338138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D4D4D"/>
                </a:solidFill>
              </a:rPr>
              <a:t>Moisturizing ingredients to prevent dryness and irritation</a:t>
            </a:r>
          </a:p>
        </p:txBody>
      </p:sp>
      <p:pic>
        <p:nvPicPr>
          <p:cNvPr id="14" name="Picture 13" descr="A person wiping his hands&#10;&#10;AI-generated content may be incorrect.">
            <a:extLst>
              <a:ext uri="{FF2B5EF4-FFF2-40B4-BE49-F238E27FC236}">
                <a16:creationId xmlns:a16="http://schemas.microsoft.com/office/drawing/2014/main" id="{501C73A5-39BA-2FD6-16AB-C8F64A84DF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568" y="2552700"/>
            <a:ext cx="3616327" cy="3616327"/>
          </a:xfrm>
          <a:prstGeom prst="rect">
            <a:avLst/>
          </a:prstGeom>
        </p:spPr>
      </p:pic>
      <p:pic>
        <p:nvPicPr>
          <p:cNvPr id="16" name="Picture 15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73025166-6EA1-F5AB-CCB7-910A63D5BC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244" y="6446654"/>
            <a:ext cx="3611285" cy="3611285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6DC0D993-09FC-BB93-9583-76D03CCC0A4A}"/>
              </a:ext>
            </a:extLst>
          </p:cNvPr>
          <p:cNvSpPr txBox="1"/>
          <p:nvPr/>
        </p:nvSpPr>
        <p:spPr>
          <a:xfrm>
            <a:off x="4826000" y="1618872"/>
            <a:ext cx="13614400" cy="699533"/>
          </a:xfrm>
          <a:prstGeom prst="rect">
            <a:avLst/>
          </a:prstGeom>
          <a:solidFill>
            <a:srgbClr val="EF1E23"/>
          </a:solidFill>
          <a:ln>
            <a:solidFill>
              <a:srgbClr val="EF1E23"/>
            </a:solidFill>
          </a:ln>
        </p:spPr>
        <p:txBody>
          <a:bodyPr wrap="square" lIns="182880" tIns="91440" rIns="91440" b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Works in one application on tough soils, paint, grease, adhesives and ink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D108-1540-614E-77AF-F56C760D2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>
            <a:extLst>
              <a:ext uri="{FF2B5EF4-FFF2-40B4-BE49-F238E27FC236}">
                <a16:creationId xmlns:a16="http://schemas.microsoft.com/office/drawing/2014/main" id="{37FFED10-7AE3-10A7-046D-127EDF1E9DE0}"/>
              </a:ext>
            </a:extLst>
          </p:cNvPr>
          <p:cNvSpPr/>
          <p:nvPr/>
        </p:nvSpPr>
        <p:spPr>
          <a:xfrm>
            <a:off x="0" y="0"/>
            <a:ext cx="10192905" cy="6286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F68778E-5AB3-D106-5226-436FB7304EDA}"/>
              </a:ext>
            </a:extLst>
          </p:cNvPr>
          <p:cNvSpPr/>
          <p:nvPr/>
        </p:nvSpPr>
        <p:spPr>
          <a:xfrm>
            <a:off x="0" y="8724900"/>
            <a:ext cx="15087600" cy="15621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CF17BAB-778D-1988-CDE1-2A0BD1FB6644}"/>
              </a:ext>
            </a:extLst>
          </p:cNvPr>
          <p:cNvSpPr/>
          <p:nvPr/>
        </p:nvSpPr>
        <p:spPr>
          <a:xfrm>
            <a:off x="8816982" y="1"/>
            <a:ext cx="9471018" cy="1257300"/>
          </a:xfrm>
          <a:prstGeom prst="rect">
            <a:avLst/>
          </a:prstGeom>
          <a:solidFill>
            <a:srgbClr val="EF1E23"/>
          </a:solidFill>
          <a:ln>
            <a:solidFill>
              <a:srgbClr val="EF1E23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3ED76B-937F-8CD9-8CCC-1AFD63C7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41" y="399034"/>
            <a:ext cx="7467600" cy="9678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black object with a black and tan object with a white background&#10;&#10;AI-generated content may be incorrect.">
            <a:extLst>
              <a:ext uri="{FF2B5EF4-FFF2-40B4-BE49-F238E27FC236}">
                <a16:creationId xmlns:a16="http://schemas.microsoft.com/office/drawing/2014/main" id="{C53898D6-A071-8673-4679-EA38647A64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220" y="2504403"/>
            <a:ext cx="6719094" cy="264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A25D2-2284-7C03-56E9-4280B9B21506}"/>
              </a:ext>
            </a:extLst>
          </p:cNvPr>
          <p:cNvSpPr txBox="1"/>
          <p:nvPr/>
        </p:nvSpPr>
        <p:spPr>
          <a:xfrm>
            <a:off x="565759" y="1039268"/>
            <a:ext cx="8540141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Open Sauce Light"/>
                <a:cs typeface="Open Sauce Light"/>
                <a:sym typeface="Open Sauce Light"/>
              </a:rPr>
              <a:t>DuraView Dispenser</a:t>
            </a:r>
          </a:p>
          <a:p>
            <a:pPr marL="457200" marR="0" lvl="0" indent="-338138" algn="l" defTabSz="914400" rtl="0" eaLnBrk="1" fontAlgn="auto" latinLnBrk="0" hangingPunct="1">
              <a:lnSpc>
                <a:spcPts val="37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4D4D4D"/>
                </a:solidFill>
                <a:ea typeface="Open Sauce Light"/>
                <a:cs typeface="Open Sauce Light"/>
                <a:sym typeface="Open Sauce Light"/>
              </a:rPr>
              <a:t>Waterproof, durable cartridge</a:t>
            </a:r>
          </a:p>
          <a:p>
            <a:pPr marL="457200" marR="0" lvl="0" indent="-338138" algn="l" defTabSz="914400" rtl="0" eaLnBrk="1" fontAlgn="auto" latinLnBrk="0" hangingPunct="1">
              <a:lnSpc>
                <a:spcPts val="37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Available in 2 and 4 Liter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67BE8CB-BE18-D176-3853-31191E38F25A}"/>
              </a:ext>
            </a:extLst>
          </p:cNvPr>
          <p:cNvSpPr txBox="1"/>
          <p:nvPr/>
        </p:nvSpPr>
        <p:spPr>
          <a:xfrm>
            <a:off x="565759" y="5067793"/>
            <a:ext cx="4953000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Open Sauce Light"/>
                <a:cs typeface="Open Sauce Light"/>
                <a:sym typeface="Open Sauce Light"/>
              </a:rPr>
              <a:t>Bulk Gallons</a:t>
            </a:r>
          </a:p>
          <a:p>
            <a:pPr marL="457200" marR="0" lvl="0" indent="-338138" algn="l" defTabSz="914400" rtl="0" eaLnBrk="1" fontAlgn="auto" latinLnBrk="0" hangingPunct="1">
              <a:lnSpc>
                <a:spcPts val="37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4D4D4D"/>
                </a:solidFill>
                <a:ea typeface="Open Sauce Light"/>
                <a:cs typeface="Open Sauce Light"/>
                <a:sym typeface="Open Sauce Light"/>
              </a:rPr>
              <a:t>Portable and convenient</a:t>
            </a:r>
          </a:p>
          <a:p>
            <a:pPr marL="457200" marR="0" lvl="0" indent="-338138" algn="l" defTabSz="914400" rtl="0" eaLnBrk="1" fontAlgn="auto" latinLnBrk="0" hangingPunct="1">
              <a:lnSpc>
                <a:spcPts val="37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4D4D4D"/>
                </a:solidFill>
                <a:ea typeface="Open Sauce Light"/>
                <a:cs typeface="Open Sauce Light"/>
                <a:sym typeface="Open Sauce Light"/>
              </a:rPr>
              <a:t>Pump or flat top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5D1106-610E-05E5-D44C-3987BACE4A2F}"/>
              </a:ext>
            </a:extLst>
          </p:cNvPr>
          <p:cNvGrpSpPr/>
          <p:nvPr/>
        </p:nvGrpSpPr>
        <p:grpSpPr>
          <a:xfrm>
            <a:off x="414195" y="6667500"/>
            <a:ext cx="5605605" cy="3414200"/>
            <a:chOff x="381000" y="6758500"/>
            <a:chExt cx="5605605" cy="3414200"/>
          </a:xfrm>
        </p:grpSpPr>
        <p:pic>
          <p:nvPicPr>
            <p:cNvPr id="18" name="Picture 17" descr="A green container with a label&#10;&#10;AI-generated content may be incorrect.">
              <a:extLst>
                <a:ext uri="{FF2B5EF4-FFF2-40B4-BE49-F238E27FC236}">
                  <a16:creationId xmlns:a16="http://schemas.microsoft.com/office/drawing/2014/main" id="{BA2FBADA-4C72-31E7-6CEF-AB1665E4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33" b="93600" l="10000" r="90000">
                          <a14:foregroundMark x1="65667" y1="91200" x2="65667" y2="91200"/>
                          <a14:foregroundMark x1="32667" y1="92667" x2="32667" y2="92667"/>
                          <a14:foregroundMark x1="26167" y1="57867" x2="26167" y2="57867"/>
                          <a14:foregroundMark x1="24000" y1="61067" x2="24000" y2="61067"/>
                          <a14:foregroundMark x1="32000" y1="57333" x2="32000" y2="57333"/>
                          <a14:foregroundMark x1="28000" y1="50800" x2="42667" y2="59733"/>
                          <a14:foregroundMark x1="42667" y1="59733" x2="26333" y2="46533"/>
                          <a14:foregroundMark x1="26333" y1="46533" x2="27333" y2="52267"/>
                          <a14:foregroundMark x1="65667" y1="93600" x2="65667" y2="93600"/>
                          <a14:foregroundMark x1="58167" y1="10533" x2="58167" y2="10533"/>
                          <a14:foregroundMark x1="51833" y1="7733" x2="51833" y2="7733"/>
                          <a14:foregroundMark x1="47167" y1="5867" x2="47167" y2="5867"/>
                          <a14:foregroundMark x1="51833" y1="5867" x2="51833" y2="5867"/>
                          <a14:foregroundMark x1="44833" y1="5867" x2="44833" y2="5867"/>
                          <a14:foregroundMark x1="49500" y1="5333" x2="49500" y2="5333"/>
                          <a14:foregroundMark x1="48333" y1="4933" x2="48333" y2="4933"/>
                          <a14:foregroundMark x1="43000" y1="4933" x2="43000" y2="4933"/>
                          <a14:foregroundMark x1="41833" y1="7200" x2="41833" y2="7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6758500"/>
              <a:ext cx="2445238" cy="3056548"/>
            </a:xfrm>
            <a:prstGeom prst="rect">
              <a:avLst/>
            </a:prstGeom>
          </p:spPr>
        </p:pic>
        <p:pic>
          <p:nvPicPr>
            <p:cNvPr id="22" name="Picture 21" descr="A red container with a label&#10;&#10;AI-generated content may be incorrect.">
              <a:extLst>
                <a:ext uri="{FF2B5EF4-FFF2-40B4-BE49-F238E27FC236}">
                  <a16:creationId xmlns:a16="http://schemas.microsoft.com/office/drawing/2014/main" id="{80154070-5713-66A5-2D07-53A2D469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33" b="91600" l="10000" r="90000">
                          <a14:foregroundMark x1="31833" y1="91600" x2="31833" y2="91600"/>
                          <a14:foregroundMark x1="65500" y1="91600" x2="65500" y2="91600"/>
                          <a14:foregroundMark x1="52833" y1="7200" x2="52833" y2="7200"/>
                          <a14:foregroundMark x1="47500" y1="5867" x2="47500" y2="5867"/>
                          <a14:foregroundMark x1="44167" y1="5333" x2="44167" y2="5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367" y="6758500"/>
              <a:ext cx="2445238" cy="3056548"/>
            </a:xfrm>
            <a:prstGeom prst="rect">
              <a:avLst/>
            </a:prstGeom>
          </p:spPr>
        </p:pic>
        <p:pic>
          <p:nvPicPr>
            <p:cNvPr id="20" name="Picture 19" descr="A brown plastic container with a white lid&#10;&#10;AI-generated content may be incorrect.">
              <a:extLst>
                <a:ext uri="{FF2B5EF4-FFF2-40B4-BE49-F238E27FC236}">
                  <a16:creationId xmlns:a16="http://schemas.microsoft.com/office/drawing/2014/main" id="{E221EE0F-08AD-B7EB-B133-D3AE4AEA9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733" b="92800" l="10000" r="90000">
                          <a14:foregroundMark x1="67167" y1="91867" x2="67167" y2="91867"/>
                          <a14:foregroundMark x1="34167" y1="92800" x2="34167" y2="92800"/>
                          <a14:foregroundMark x1="65500" y1="92800" x2="65500" y2="92800"/>
                          <a14:foregroundMark x1="51000" y1="8800" x2="51000" y2="8800"/>
                          <a14:foregroundMark x1="48000" y1="7867" x2="48000" y2="7867"/>
                          <a14:foregroundMark x1="46333" y1="6933" x2="46333" y2="6933"/>
                          <a14:foregroundMark x1="44000" y1="6533" x2="44000" y2="6533"/>
                          <a14:foregroundMark x1="43500" y1="3733" x2="43500" y2="37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8843" y="7039952"/>
              <a:ext cx="2445238" cy="3056548"/>
            </a:xfrm>
            <a:prstGeom prst="rect">
              <a:avLst/>
            </a:prstGeom>
          </p:spPr>
        </p:pic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BC29A77E-C876-7943-B6C6-36EC848206D3}"/>
                </a:ext>
              </a:extLst>
            </p:cNvPr>
            <p:cNvSpPr txBox="1"/>
            <p:nvPr/>
          </p:nvSpPr>
          <p:spPr>
            <a:xfrm>
              <a:off x="1210787" y="9565791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4507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43FCBA10-AC32-E8D4-9337-8601F294D6EE}"/>
                </a:ext>
              </a:extLst>
            </p:cNvPr>
            <p:cNvSpPr txBox="1"/>
            <p:nvPr/>
          </p:nvSpPr>
          <p:spPr>
            <a:xfrm>
              <a:off x="2807920" y="9856716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4707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262BBC89-9708-BDFB-F563-96A815C557F6}"/>
                </a:ext>
              </a:extLst>
            </p:cNvPr>
            <p:cNvSpPr txBox="1"/>
            <p:nvPr/>
          </p:nvSpPr>
          <p:spPr>
            <a:xfrm>
              <a:off x="4377941" y="9573419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7707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198A7-8381-E636-4D54-80DAB484B3FF}"/>
              </a:ext>
            </a:extLst>
          </p:cNvPr>
          <p:cNvGrpSpPr/>
          <p:nvPr/>
        </p:nvGrpSpPr>
        <p:grpSpPr>
          <a:xfrm>
            <a:off x="6057870" y="5600700"/>
            <a:ext cx="3390930" cy="4365890"/>
            <a:chOff x="5911210" y="5786542"/>
            <a:chExt cx="3390930" cy="43658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12DB683-38A2-C0BB-DE7A-A2E6A6FD7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05" b="91329" l="10000" r="90000">
                          <a14:foregroundMark x1="50000" y1="6644" x2="50000" y2="6644"/>
                          <a14:foregroundMark x1="50000" y1="17568" x2="50000" y2="17568"/>
                          <a14:foregroundMark x1="50000" y1="17568" x2="50000" y2="17568"/>
                          <a14:foregroundMark x1="50000" y1="86261" x2="50000" y2="86261"/>
                          <a14:foregroundMark x1="41333" y1="89189" x2="41333" y2="89189"/>
                          <a14:foregroundMark x1="23556" y1="84122" x2="50444" y2="91554"/>
                          <a14:foregroundMark x1="50444" y1="91554" x2="78000" y2="89752"/>
                          <a14:foregroundMark x1="78000" y1="89752" x2="60000" y2="82770"/>
                          <a14:foregroundMark x1="60000" y1="82770" x2="23556" y2="82320"/>
                          <a14:foregroundMark x1="36444" y1="55068" x2="43556" y2="66554"/>
                          <a14:foregroundMark x1="43556" y1="66554" x2="34889" y2="55743"/>
                          <a14:foregroundMark x1="30000" y1="63739" x2="30000" y2="63739"/>
                          <a14:foregroundMark x1="47111" y1="17568" x2="47111" y2="17568"/>
                          <a14:foregroundMark x1="50667" y1="16441" x2="50667" y2="16441"/>
                          <a14:foregroundMark x1="49333" y1="13176" x2="49333" y2="13176"/>
                          <a14:foregroundMark x1="49333" y1="10698" x2="49333" y2="10698"/>
                          <a14:foregroundMark x1="49333" y1="7770" x2="49333" y2="7770"/>
                          <a14:foregroundMark x1="49333" y1="6644" x2="49333" y2="6644"/>
                          <a14:foregroundMark x1="44222" y1="6644" x2="44222" y2="6644"/>
                          <a14:foregroundMark x1="52222" y1="6644" x2="52222" y2="6644"/>
                          <a14:foregroundMark x1="48000" y1="9910" x2="48000" y2="9910"/>
                          <a14:foregroundMark x1="49333" y1="15766" x2="49333" y2="15766"/>
                          <a14:foregroundMark x1="54444" y1="18694" x2="54444" y2="18694"/>
                          <a14:foregroundMark x1="48000" y1="16104" x2="48000" y2="16104"/>
                          <a14:foregroundMark x1="44222" y1="18243" x2="44222" y2="18243"/>
                          <a14:foregroundMark x1="51556" y1="18243" x2="51556" y2="17568"/>
                          <a14:foregroundMark x1="52889" y1="7770" x2="51556" y2="8108"/>
                          <a14:foregroundMark x1="52222" y1="4842" x2="44222" y2="4842"/>
                          <a14:foregroundMark x1="45111" y1="4842" x2="28444" y2="4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1210" y="5786542"/>
              <a:ext cx="2078326" cy="4101232"/>
            </a:xfrm>
            <a:prstGeom prst="rect">
              <a:avLst/>
            </a:prstGeom>
          </p:spPr>
        </p:pic>
        <p:pic>
          <p:nvPicPr>
            <p:cNvPr id="26" name="Picture 25" descr="A large jug of orange scrub&#10;&#10;AI-generated content may be incorrect.">
              <a:extLst>
                <a:ext uri="{FF2B5EF4-FFF2-40B4-BE49-F238E27FC236}">
                  <a16:creationId xmlns:a16="http://schemas.microsoft.com/office/drawing/2014/main" id="{0E90424B-6920-A1D2-7CF9-D2129A5CE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813" y="5995267"/>
              <a:ext cx="2078327" cy="4101232"/>
            </a:xfrm>
            <a:prstGeom prst="rect">
              <a:avLst/>
            </a:prstGeom>
          </p:spPr>
        </p:pic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D3E2EBE7-74E6-0FA5-BED1-28E6E9E20408}"/>
                </a:ext>
              </a:extLst>
            </p:cNvPr>
            <p:cNvSpPr txBox="1"/>
            <p:nvPr/>
          </p:nvSpPr>
          <p:spPr>
            <a:xfrm>
              <a:off x="6572055" y="9633111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1602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6F3B87AF-D77F-3EFF-8F9E-DFFC6A5CF394}"/>
                </a:ext>
              </a:extLst>
            </p:cNvPr>
            <p:cNvSpPr txBox="1"/>
            <p:nvPr/>
          </p:nvSpPr>
          <p:spPr>
            <a:xfrm>
              <a:off x="7884658" y="9836448"/>
              <a:ext cx="785664" cy="31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nva Sans"/>
                  <a:ea typeface="Canva Sans"/>
                  <a:cs typeface="Canva Sans"/>
                  <a:sym typeface="Canva Sans"/>
                </a:rPr>
                <a:t>4902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334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8128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14400"/>
            </a:xfrm>
            <a:custGeom>
              <a:avLst/>
              <a:gdLst/>
              <a:ahLst/>
              <a:cxnLst/>
              <a:rect l="l" t="t" r="r" b="b"/>
              <a:pathLst>
                <a:path w="812800" h="914400">
                  <a:moveTo>
                    <a:pt x="0" y="0"/>
                  </a:moveTo>
                  <a:lnTo>
                    <a:pt x="812800" y="0"/>
                  </a:lnTo>
                  <a:lnTo>
                    <a:pt x="81280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>
            <a:off x="9124950" y="-9481"/>
            <a:ext cx="42862" cy="10287000"/>
          </a:xfrm>
          <a:prstGeom prst="line">
            <a:avLst/>
          </a:prstGeom>
          <a:ln w="47625" cap="flat">
            <a:solidFill>
              <a:srgbClr val="36363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84300" y="5324941"/>
            <a:ext cx="5532090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Kutol excels in private labeling and contract manufacturing, providing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custom skin care solutions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 to partners, allowing them to offer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proprietary products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 with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proven quality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4300" y="2119359"/>
            <a:ext cx="5532090" cy="286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Open Sauce Light"/>
                <a:cs typeface="Open Sauce Light"/>
                <a:sym typeface="Open Sauce Light"/>
              </a:rPr>
              <a:t>Private Branding Expertise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7493000" y="76200"/>
            <a:ext cx="1689100" cy="1536700"/>
          </a:xfrm>
          <a:custGeom>
            <a:avLst/>
            <a:gdLst/>
            <a:ahLst/>
            <a:cxnLst/>
            <a:rect l="l" t="t" r="r" b="b"/>
            <a:pathLst>
              <a:path w="444866" h="404728">
                <a:moveTo>
                  <a:pt x="0" y="0"/>
                </a:moveTo>
                <a:lnTo>
                  <a:pt x="444866" y="0"/>
                </a:lnTo>
                <a:lnTo>
                  <a:pt x="444866" y="404728"/>
                </a:lnTo>
                <a:lnTo>
                  <a:pt x="0" y="404728"/>
                </a:lnTo>
                <a:close/>
              </a:path>
            </a:pathLst>
          </a:cu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3321642" y="4229354"/>
            <a:ext cx="14457046" cy="5096108"/>
          </a:xfrm>
          <a:custGeom>
            <a:avLst/>
            <a:gdLst/>
            <a:ahLst/>
            <a:cxnLst/>
            <a:rect l="l" t="t" r="r" b="b"/>
            <a:pathLst>
              <a:path w="12323400" h="4343998">
                <a:moveTo>
                  <a:pt x="0" y="0"/>
                </a:moveTo>
                <a:lnTo>
                  <a:pt x="12323399" y="0"/>
                </a:lnTo>
                <a:lnTo>
                  <a:pt x="12323399" y="4343998"/>
                </a:lnTo>
                <a:lnTo>
                  <a:pt x="0" y="4343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400000" flipH="1">
            <a:off x="15379925" y="-126774"/>
            <a:ext cx="3301549" cy="3124199"/>
          </a:xfrm>
          <a:custGeom>
            <a:avLst/>
            <a:gdLst/>
            <a:ahLst/>
            <a:cxnLst/>
            <a:rect l="l" t="t" r="r" b="b"/>
            <a:pathLst>
              <a:path w="3313059" h="3292278">
                <a:moveTo>
                  <a:pt x="3313059" y="0"/>
                </a:moveTo>
                <a:lnTo>
                  <a:pt x="0" y="0"/>
                </a:lnTo>
                <a:lnTo>
                  <a:pt x="0" y="3292278"/>
                </a:lnTo>
                <a:lnTo>
                  <a:pt x="3313059" y="3292278"/>
                </a:lnTo>
                <a:lnTo>
                  <a:pt x="33130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5409" b="-1073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F7FC8F9-05DC-D840-8E98-97339921469D}"/>
              </a:ext>
            </a:extLst>
          </p:cNvPr>
          <p:cNvSpPr txBox="1"/>
          <p:nvPr/>
        </p:nvSpPr>
        <p:spPr>
          <a:xfrm>
            <a:off x="762000" y="2156042"/>
            <a:ext cx="15468600" cy="155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999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-22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Product Types: </a:t>
            </a:r>
            <a:r>
              <a:rPr kumimoji="0" lang="en-US" sz="3400" i="0" u="none" strike="noStrike" kern="1200" cap="none" spc="-22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Cosmetics </a:t>
            </a:r>
            <a:r>
              <a:rPr lang="en-US" sz="3400" spc="-22" dirty="0">
                <a:solidFill>
                  <a:srgbClr val="4D4D4D"/>
                </a:solidFill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and OTCs; custom chemical blends</a:t>
            </a:r>
            <a:endParaRPr kumimoji="0" lang="en-US" sz="3400" b="0" i="0" u="none" strike="noStrike" kern="1200" cap="none" spc="-22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Aileron"/>
            </a:endParaRPr>
          </a:p>
          <a:p>
            <a:pPr marL="231775" marR="0" lvl="0" indent="-231775" algn="l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22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Aileron"/>
            </a:endParaRPr>
          </a:p>
          <a:p>
            <a:pPr marR="0" lvl="0" algn="l" defTabSz="914400" rtl="0" eaLnBrk="1" fontAlgn="auto" latinLnBrk="0" hangingPunct="1">
              <a:lnSpc>
                <a:spcPts val="2999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-22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Flexibility: </a:t>
            </a:r>
            <a:r>
              <a:rPr kumimoji="0" lang="en-US" sz="3400" b="0" i="0" u="none" strike="noStrike" kern="1200" cap="none" spc="-22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Low order minimums, fast turnaround, custom packaging and label artwork</a:t>
            </a:r>
          </a:p>
          <a:p>
            <a:pPr marL="231775" marR="0" lvl="0" indent="-231775" algn="l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22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Aileron"/>
            </a:endParaRPr>
          </a:p>
          <a:p>
            <a:pPr marR="0" lvl="0" algn="l" defTabSz="914400" rtl="0" eaLnBrk="1" fontAlgn="auto" latinLnBrk="0" hangingPunct="1">
              <a:lnSpc>
                <a:spcPts val="2999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-22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Quality: </a:t>
            </a:r>
            <a:r>
              <a:rPr kumimoji="0" lang="en-US" sz="3400" b="0" i="0" u="none" strike="noStrike" kern="1200" cap="none" spc="-22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Proven processes, commitment to regulatory compliance and quality excellence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E65003F-1477-BCF5-697D-78A9FF319FA0}"/>
              </a:ext>
            </a:extLst>
          </p:cNvPr>
          <p:cNvSpPr txBox="1"/>
          <p:nvPr/>
        </p:nvSpPr>
        <p:spPr>
          <a:xfrm>
            <a:off x="745067" y="961538"/>
            <a:ext cx="141732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normalizeH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CMU Serif"/>
                <a:cs typeface="CMU Serif"/>
                <a:sym typeface="CMU Serif"/>
              </a:rPr>
              <a:t>Comprehensive Private Label Capabilities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475A50F5-3F36-5FD5-E990-8DF344F86459}"/>
              </a:ext>
            </a:extLst>
          </p:cNvPr>
          <p:cNvSpPr/>
          <p:nvPr/>
        </p:nvSpPr>
        <p:spPr>
          <a:xfrm>
            <a:off x="-533400" y="9315436"/>
            <a:ext cx="5740640" cy="1705609"/>
          </a:xfrm>
          <a:custGeom>
            <a:avLst/>
            <a:gdLst/>
            <a:ahLst/>
            <a:cxnLst/>
            <a:rect l="l" t="t" r="r" b="b"/>
            <a:pathLst>
              <a:path w="5876101" h="936214">
                <a:moveTo>
                  <a:pt x="5751641" y="936214"/>
                </a:moveTo>
                <a:lnTo>
                  <a:pt x="124460" y="936214"/>
                </a:lnTo>
                <a:cubicBezTo>
                  <a:pt x="55880" y="936214"/>
                  <a:pt x="0" y="880334"/>
                  <a:pt x="0" y="81175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751642" y="0"/>
                </a:lnTo>
                <a:cubicBezTo>
                  <a:pt x="5820221" y="0"/>
                  <a:pt x="5876101" y="55880"/>
                  <a:pt x="5876101" y="124460"/>
                </a:cubicBezTo>
                <a:lnTo>
                  <a:pt x="5876101" y="811754"/>
                </a:lnTo>
                <a:cubicBezTo>
                  <a:pt x="5876101" y="880334"/>
                  <a:pt x="5820221" y="936214"/>
                  <a:pt x="5751642" y="936214"/>
                </a:cubicBezTo>
                <a:close/>
              </a:path>
            </a:pathLst>
          </a:cu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542559" y="-4762499"/>
            <a:ext cx="9822161" cy="6226137"/>
            <a:chOff x="0" y="0"/>
            <a:chExt cx="8474859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74859" cy="5372100"/>
            </a:xfrm>
            <a:custGeom>
              <a:avLst/>
              <a:gdLst/>
              <a:ahLst/>
              <a:cxnLst/>
              <a:rect l="l" t="t" r="r" b="b"/>
              <a:pathLst>
                <a:path w="8474859" h="5372100">
                  <a:moveTo>
                    <a:pt x="692418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924189" y="5372100"/>
                  </a:lnTo>
                  <a:lnTo>
                    <a:pt x="8474859" y="2686050"/>
                  </a:lnTo>
                  <a:lnTo>
                    <a:pt x="6924189" y="0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959443" y="-1477288"/>
            <a:ext cx="2695438" cy="2334501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1320132" y="4561972"/>
            <a:ext cx="6637868" cy="3733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6FE3083-98A8-796E-60C9-A22F08A96319}"/>
              </a:ext>
            </a:extLst>
          </p:cNvPr>
          <p:cNvGrpSpPr/>
          <p:nvPr/>
        </p:nvGrpSpPr>
        <p:grpSpPr>
          <a:xfrm>
            <a:off x="9303114" y="1090018"/>
            <a:ext cx="7232287" cy="1438912"/>
            <a:chOff x="10134599" y="1409700"/>
            <a:chExt cx="7232287" cy="1438912"/>
          </a:xfrm>
        </p:grpSpPr>
        <p:grpSp>
          <p:nvGrpSpPr>
            <p:cNvPr id="6" name="Group 6"/>
            <p:cNvGrpSpPr/>
            <p:nvPr/>
          </p:nvGrpSpPr>
          <p:grpSpPr>
            <a:xfrm>
              <a:off x="10134599" y="1409700"/>
              <a:ext cx="7232287" cy="1438912"/>
              <a:chOff x="332248" y="1"/>
              <a:chExt cx="3953928" cy="7898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32248" y="1"/>
                <a:ext cx="3953928" cy="789823"/>
              </a:xfrm>
              <a:custGeom>
                <a:avLst/>
                <a:gdLst/>
                <a:ahLst/>
                <a:cxnLst/>
                <a:rect l="l" t="t" r="r" b="b"/>
                <a:pathLst>
                  <a:path w="4043561" h="844594">
                    <a:moveTo>
                      <a:pt x="3919101" y="844594"/>
                    </a:moveTo>
                    <a:lnTo>
                      <a:pt x="124460" y="844594"/>
                    </a:lnTo>
                    <a:cubicBezTo>
                      <a:pt x="55880" y="844594"/>
                      <a:pt x="0" y="788714"/>
                      <a:pt x="0" y="7201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19101" y="0"/>
                    </a:lnTo>
                    <a:cubicBezTo>
                      <a:pt x="3987681" y="0"/>
                      <a:pt x="4043561" y="55880"/>
                      <a:pt x="4043561" y="124460"/>
                    </a:cubicBezTo>
                    <a:lnTo>
                      <a:pt x="4043561" y="720134"/>
                    </a:lnTo>
                    <a:cubicBezTo>
                      <a:pt x="4043561" y="788714"/>
                      <a:pt x="3987681" y="844594"/>
                      <a:pt x="3919101" y="844594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616268" y="1918481"/>
              <a:ext cx="5522017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25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Catalog, flyers, videos and graphics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72366" y="835155"/>
            <a:ext cx="811530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Semi-Bold"/>
                <a:cs typeface="Myriad Semi-Bold"/>
                <a:sym typeface="Myriad Semi-Bold"/>
              </a:rPr>
              <a:t>Marketing Tools</a:t>
            </a: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BDDFD650-8700-6F40-E907-1FE042803C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45" y="2373271"/>
            <a:ext cx="4939386" cy="637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hlinkClick r:id="rId7"/>
            <a:extLst>
              <a:ext uri="{FF2B5EF4-FFF2-40B4-BE49-F238E27FC236}">
                <a16:creationId xmlns:a16="http://schemas.microsoft.com/office/drawing/2014/main" id="{F1E63569-4F50-2BE3-3F59-35FD5DA515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632" y="3239021"/>
            <a:ext cx="4807998" cy="637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C653C574-C205-64DD-E713-2795DB718C37}"/>
              </a:ext>
            </a:extLst>
          </p:cNvPr>
          <p:cNvSpPr>
            <a:spLocks noChangeAspect="1"/>
          </p:cNvSpPr>
          <p:nvPr/>
        </p:nvSpPr>
        <p:spPr>
          <a:xfrm>
            <a:off x="9475528" y="1232389"/>
            <a:ext cx="1294169" cy="1142105"/>
          </a:xfrm>
          <a:custGeom>
            <a:avLst/>
            <a:gdLst/>
            <a:ahLst/>
            <a:cxnLst/>
            <a:rect l="l" t="t" r="r" b="b"/>
            <a:pathLst>
              <a:path w="1732293" h="1528749">
                <a:moveTo>
                  <a:pt x="0" y="0"/>
                </a:moveTo>
                <a:lnTo>
                  <a:pt x="1732293" y="0"/>
                </a:lnTo>
                <a:lnTo>
                  <a:pt x="1732293" y="1528749"/>
                </a:lnTo>
                <a:lnTo>
                  <a:pt x="0" y="15287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29201" y="640407"/>
            <a:ext cx="1403459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Digital Resources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7301" y="1989931"/>
            <a:ext cx="8115300" cy="41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Open Sauc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www.kutol.com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Open Sauce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28700" y="1764332"/>
            <a:ext cx="16230600" cy="64082"/>
          </a:xfrm>
          <a:prstGeom prst="rect">
            <a:avLst/>
          </a:pr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LI-Logo.png">
            <a:hlinkClick r:id="rId4"/>
            <a:extLst>
              <a:ext uri="{FF2B5EF4-FFF2-40B4-BE49-F238E27FC236}">
                <a16:creationId xmlns:a16="http://schemas.microsoft.com/office/drawing/2014/main" id="{E91C743F-81EE-3B24-FCC4-5206DE06B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668" y="2789884"/>
            <a:ext cx="2051132" cy="500729"/>
          </a:xfrm>
          <a:prstGeom prst="rect">
            <a:avLst/>
          </a:prstGeom>
        </p:spPr>
      </p:pic>
      <p:sp>
        <p:nvSpPr>
          <p:cNvPr id="10" name="Google Shape;882;p65">
            <a:extLst>
              <a:ext uri="{FF2B5EF4-FFF2-40B4-BE49-F238E27FC236}">
                <a16:creationId xmlns:a16="http://schemas.microsoft.com/office/drawing/2014/main" id="{78EAB500-00B0-6533-5C69-FC7FC87A96AA}"/>
              </a:ext>
            </a:extLst>
          </p:cNvPr>
          <p:cNvSpPr txBox="1"/>
          <p:nvPr/>
        </p:nvSpPr>
        <p:spPr>
          <a:xfrm>
            <a:off x="9609669" y="3533190"/>
            <a:ext cx="2963332" cy="71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Muli"/>
              </a:rPr>
              <a:t>Follow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Muli"/>
              </a:rPr>
              <a:t>us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Muli"/>
              </a:rPr>
              <a:t>for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Muli"/>
              </a:rPr>
              <a:t>updates and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Muli"/>
              </a:rPr>
              <a:t>shareable content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98B2B7D-858A-AEBC-67A2-2B7790290C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5340" y="2451479"/>
            <a:ext cx="2845518" cy="2743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B493C4-10B4-E9E1-369E-928FC212D9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199" y="6463880"/>
            <a:ext cx="4443143" cy="3118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2CD7BB-90C4-928D-30C9-B983A52BF57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668" y="6780860"/>
            <a:ext cx="2060875" cy="4820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CEDC36-028E-25A4-18BD-CD747301FBCD}"/>
              </a:ext>
            </a:extLst>
          </p:cNvPr>
          <p:cNvSpPr txBox="1"/>
          <p:nvPr/>
        </p:nvSpPr>
        <p:spPr>
          <a:xfrm>
            <a:off x="9609668" y="7363769"/>
            <a:ext cx="3649132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400" dirty="0">
                <a:solidFill>
                  <a:srgbClr val="558ED5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youtube.com/@kutolvideos</a:t>
            </a:r>
            <a:endParaRPr lang="en-US" sz="2400" dirty="0">
              <a:solidFill>
                <a:srgbClr val="558ED5"/>
              </a:solidFill>
            </a:endParaRPr>
          </a:p>
        </p:txBody>
      </p:sp>
      <p:pic>
        <p:nvPicPr>
          <p:cNvPr id="21" name="Google Shape;878;p65" descr="MacBook-Pro-mockup.png">
            <a:extLst>
              <a:ext uri="{FF2B5EF4-FFF2-40B4-BE49-F238E27FC236}">
                <a16:creationId xmlns:a16="http://schemas.microsoft.com/office/drawing/2014/main" id="{8B8419FB-C2CA-F8BE-E357-E6D32379DC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290612"/>
            <a:ext cx="8991600" cy="548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90BF22-FA55-464F-691D-72C6BDDB223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178" y="3685433"/>
            <a:ext cx="6696422" cy="4401965"/>
          </a:xfrm>
          <a:prstGeom prst="rect">
            <a:avLst/>
          </a:prstGeom>
        </p:spPr>
      </p:pic>
      <p:sp>
        <p:nvSpPr>
          <p:cNvPr id="23" name="Google Shape;903;p65">
            <a:extLst>
              <a:ext uri="{FF2B5EF4-FFF2-40B4-BE49-F238E27FC236}">
                <a16:creationId xmlns:a16="http://schemas.microsoft.com/office/drawing/2014/main" id="{1A24EF77-DE19-035D-8E77-0D9A28534AE1}"/>
              </a:ext>
            </a:extLst>
          </p:cNvPr>
          <p:cNvSpPr/>
          <p:nvPr/>
        </p:nvSpPr>
        <p:spPr>
          <a:xfrm>
            <a:off x="1528376" y="3667731"/>
            <a:ext cx="6696422" cy="4371369"/>
          </a:xfrm>
          <a:prstGeom prst="rect">
            <a:avLst/>
          </a:prstGeom>
          <a:solidFill>
            <a:srgbClr val="648DC6">
              <a:alpha val="3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B815C77C-21DA-711D-6364-30483C09183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17160">
            <a:off x="6195891" y="3035800"/>
            <a:ext cx="2319059" cy="27607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04500" y="4715875"/>
            <a:ext cx="1536700" cy="5571125"/>
            <a:chOff x="0" y="0"/>
            <a:chExt cx="404728" cy="14672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728" cy="1467292"/>
            </a:xfrm>
            <a:custGeom>
              <a:avLst/>
              <a:gdLst/>
              <a:ahLst/>
              <a:cxnLst/>
              <a:rect l="l" t="t" r="r" b="b"/>
              <a:pathLst>
                <a:path w="404728" h="1467292">
                  <a:moveTo>
                    <a:pt x="0" y="0"/>
                  </a:moveTo>
                  <a:lnTo>
                    <a:pt x="404728" y="0"/>
                  </a:lnTo>
                  <a:lnTo>
                    <a:pt x="404728" y="1467292"/>
                  </a:lnTo>
                  <a:lnTo>
                    <a:pt x="0" y="1467292"/>
                  </a:lnTo>
                  <a:close/>
                </a:path>
              </a:pathLst>
            </a:custGeom>
            <a:solidFill>
              <a:srgbClr val="2D6FB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04728" cy="1533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41200" y="4114772"/>
            <a:ext cx="6146800" cy="6172228"/>
            <a:chOff x="0" y="0"/>
            <a:chExt cx="1618910" cy="16256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8910" cy="1625607"/>
            </a:xfrm>
            <a:custGeom>
              <a:avLst/>
              <a:gdLst/>
              <a:ahLst/>
              <a:cxnLst/>
              <a:rect l="l" t="t" r="r" b="b"/>
              <a:pathLst>
                <a:path w="1618910" h="1625607">
                  <a:moveTo>
                    <a:pt x="0" y="0"/>
                  </a:moveTo>
                  <a:lnTo>
                    <a:pt x="1618910" y="0"/>
                  </a:lnTo>
                  <a:lnTo>
                    <a:pt x="1618910" y="1625607"/>
                  </a:lnTo>
                  <a:lnTo>
                    <a:pt x="0" y="1625607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618910" cy="1692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5468440" y="1202496"/>
            <a:ext cx="11655834" cy="7850694"/>
          </a:xfrm>
          <a:prstGeom prst="rect">
            <a:avLst/>
          </a:prstGeom>
          <a:solidFill>
            <a:srgbClr val="27201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615197" y="1365529"/>
            <a:ext cx="11362320" cy="7555943"/>
            <a:chOff x="0" y="0"/>
            <a:chExt cx="122225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256" cy="812800"/>
            </a:xfrm>
            <a:custGeom>
              <a:avLst/>
              <a:gdLst/>
              <a:ahLst/>
              <a:cxnLst/>
              <a:rect l="l" t="t" r="r" b="b"/>
              <a:pathLst>
                <a:path w="1222256" h="812800">
                  <a:moveTo>
                    <a:pt x="0" y="0"/>
                  </a:moveTo>
                  <a:lnTo>
                    <a:pt x="1222256" y="0"/>
                  </a:lnTo>
                  <a:lnTo>
                    <a:pt x="122225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762001" y="3285461"/>
            <a:ext cx="7311354" cy="3610639"/>
          </a:xfrm>
          <a:prstGeom prst="rect">
            <a:avLst/>
          </a:prstGeom>
          <a:solidFill>
            <a:srgbClr val="27201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45724" y="3453865"/>
            <a:ext cx="6734021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Historical Background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3970" y="5340688"/>
            <a:ext cx="6967416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Established over a century ago in 1912, Kutol boasts a rich history of quality and flexibility in the commercial skin care industry.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" y="9286875"/>
            <a:ext cx="18196560" cy="0"/>
          </a:xfrm>
          <a:prstGeom prst="line">
            <a:avLst/>
          </a:prstGeom>
          <a:ln w="28575" cap="rnd">
            <a:solidFill>
              <a:srgbClr val="4D4D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400000">
            <a:off x="16905215" y="1385687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 rot="-5376337">
            <a:off x="16289363" y="3377588"/>
            <a:ext cx="2075766" cy="0"/>
          </a:xfrm>
          <a:prstGeom prst="line">
            <a:avLst/>
          </a:prstGeom>
          <a:ln w="28575" cap="rnd">
            <a:solidFill>
              <a:srgbClr val="4D4D4D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7836983" y="0"/>
            <a:ext cx="2145217" cy="6658776"/>
          </a:xfrm>
          <a:prstGeom prst="rect">
            <a:avLst/>
          </a:pr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274578" y="2783593"/>
            <a:ext cx="6191613" cy="867802"/>
          </a:xfrm>
          <a:prstGeom prst="rect">
            <a:avLst/>
          </a:prstGeom>
        </p:spPr>
        <p:txBody>
          <a:bodyPr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Ultra-Bold"/>
                <a:cs typeface="Myriad Ultra-Bold"/>
                <a:sym typeface="Myriad Ultra-Bold"/>
              </a:rPr>
              <a:t>Get in Touch</a:t>
            </a:r>
          </a:p>
        </p:txBody>
      </p:sp>
      <p:sp>
        <p:nvSpPr>
          <p:cNvPr id="10" name="Freeform 10"/>
          <p:cNvSpPr>
            <a:spLocks noChangeAspect="1"/>
          </p:cNvSpPr>
          <p:nvPr/>
        </p:nvSpPr>
        <p:spPr>
          <a:xfrm>
            <a:off x="11274578" y="4911025"/>
            <a:ext cx="478506" cy="336749"/>
          </a:xfrm>
          <a:custGeom>
            <a:avLst/>
            <a:gdLst/>
            <a:ahLst/>
            <a:cxnLst/>
            <a:rect l="l" t="t" r="r" b="b"/>
            <a:pathLst>
              <a:path w="478506" h="336749">
                <a:moveTo>
                  <a:pt x="0" y="0"/>
                </a:moveTo>
                <a:lnTo>
                  <a:pt x="478506" y="0"/>
                </a:lnTo>
                <a:lnTo>
                  <a:pt x="478506" y="336749"/>
                </a:lnTo>
                <a:lnTo>
                  <a:pt x="0" y="33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>
            <a:spLocks noChangeAspect="1"/>
          </p:cNvSpPr>
          <p:nvPr/>
        </p:nvSpPr>
        <p:spPr>
          <a:xfrm>
            <a:off x="11274578" y="6510247"/>
            <a:ext cx="549347" cy="549349"/>
          </a:xfrm>
          <a:custGeom>
            <a:avLst/>
            <a:gdLst/>
            <a:ahLst/>
            <a:cxnLst/>
            <a:rect l="l" t="t" r="r" b="b"/>
            <a:pathLst>
              <a:path w="549347" h="549349">
                <a:moveTo>
                  <a:pt x="0" y="0"/>
                </a:moveTo>
                <a:lnTo>
                  <a:pt x="549347" y="0"/>
                </a:lnTo>
                <a:lnTo>
                  <a:pt x="549347" y="549348"/>
                </a:lnTo>
                <a:lnTo>
                  <a:pt x="0" y="5493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84260" y="4017082"/>
            <a:ext cx="4718474" cy="41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272016"/>
                </a:solidFill>
                <a:effectLst/>
                <a:uLnTx/>
                <a:uFillTx/>
                <a:ea typeface="Montserrat"/>
                <a:cs typeface="Montserrat"/>
                <a:sym typeface="Montserrat"/>
              </a:rPr>
              <a:t>NAME</a:t>
            </a:r>
          </a:p>
        </p:txBody>
      </p:sp>
      <p:sp>
        <p:nvSpPr>
          <p:cNvPr id="13" name="Freeform 13"/>
          <p:cNvSpPr>
            <a:spLocks noChangeAspect="1"/>
          </p:cNvSpPr>
          <p:nvPr/>
        </p:nvSpPr>
        <p:spPr>
          <a:xfrm>
            <a:off x="11274578" y="5711827"/>
            <a:ext cx="460420" cy="460420"/>
          </a:xfrm>
          <a:custGeom>
            <a:avLst/>
            <a:gdLst/>
            <a:ahLst/>
            <a:cxnLst/>
            <a:rect l="l" t="t" r="r" b="b"/>
            <a:pathLst>
              <a:path w="460420" h="460420">
                <a:moveTo>
                  <a:pt x="0" y="0"/>
                </a:moveTo>
                <a:lnTo>
                  <a:pt x="460420" y="0"/>
                </a:lnTo>
                <a:lnTo>
                  <a:pt x="460420" y="460420"/>
                </a:lnTo>
                <a:lnTo>
                  <a:pt x="0" y="460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800" b="-8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250796" y="5716612"/>
            <a:ext cx="4718474" cy="41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272016"/>
                </a:solidFill>
                <a:effectLst/>
                <a:uLnTx/>
                <a:uFillTx/>
                <a:ea typeface="Montserrat"/>
                <a:cs typeface="Montserrat"/>
                <a:sym typeface="Montserrat"/>
              </a:rPr>
              <a:t>PHONE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84261" y="4835930"/>
            <a:ext cx="4718474" cy="41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272016"/>
                </a:solidFill>
                <a:effectLst/>
                <a:uLnTx/>
                <a:uFillTx/>
                <a:ea typeface="Montserrat"/>
                <a:cs typeface="Montserrat"/>
                <a:sym typeface="Montserrat"/>
              </a:rPr>
              <a:t>EMAIL w/hyperlink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19906" y="6559496"/>
            <a:ext cx="4718474" cy="41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www.kutol.com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Picture 18" descr="A person washing their hands under a running water&#10;&#10;AI-generated content may be incorrect.">
            <a:extLst>
              <a:ext uri="{FF2B5EF4-FFF2-40B4-BE49-F238E27FC236}">
                <a16:creationId xmlns:a16="http://schemas.microsoft.com/office/drawing/2014/main" id="{68B719C6-EE91-4043-08CE-DBDE79DD32E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4119"/>
            <a:ext cx="8757006" cy="6026284"/>
          </a:xfrm>
          <a:prstGeom prst="rect">
            <a:avLst/>
          </a:prstGeom>
        </p:spPr>
      </p:pic>
      <p:pic>
        <p:nvPicPr>
          <p:cNvPr id="21" name="Graphic 20" descr="Address Book with solid fill">
            <a:extLst>
              <a:ext uri="{FF2B5EF4-FFF2-40B4-BE49-F238E27FC236}">
                <a16:creationId xmlns:a16="http://schemas.microsoft.com/office/drawing/2014/main" id="{1A541DCD-1870-1212-FE77-71723FCAE4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60351" y="3876647"/>
            <a:ext cx="680335" cy="680335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81CD327D-82FC-37AA-C92C-EE67D121D113}"/>
              </a:ext>
            </a:extLst>
          </p:cNvPr>
          <p:cNvSpPr>
            <a:spLocks noChangeAspect="1"/>
          </p:cNvSpPr>
          <p:nvPr/>
        </p:nvSpPr>
        <p:spPr>
          <a:xfrm>
            <a:off x="787942" y="1445880"/>
            <a:ext cx="2623594" cy="1534190"/>
          </a:xfrm>
          <a:custGeom>
            <a:avLst/>
            <a:gdLst/>
            <a:ahLst/>
            <a:cxnLst/>
            <a:rect l="l" t="t" r="r" b="b"/>
            <a:pathLst>
              <a:path w="4340388" h="2538114">
                <a:moveTo>
                  <a:pt x="0" y="0"/>
                </a:moveTo>
                <a:lnTo>
                  <a:pt x="4340388" y="0"/>
                </a:lnTo>
                <a:lnTo>
                  <a:pt x="4340388" y="2538114"/>
                </a:lnTo>
                <a:lnTo>
                  <a:pt x="0" y="253811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9814093"/>
          </a:xfrm>
          <a:custGeom>
            <a:avLst/>
            <a:gdLst/>
            <a:ahLst/>
            <a:cxnLst/>
            <a:rect l="l" t="t" r="r" b="b"/>
            <a:pathLst>
              <a:path w="18288000" h="11170302">
                <a:moveTo>
                  <a:pt x="0" y="0"/>
                </a:moveTo>
                <a:lnTo>
                  <a:pt x="18288000" y="0"/>
                </a:lnTo>
                <a:lnTo>
                  <a:pt x="18288000" y="11170302"/>
                </a:lnTo>
                <a:lnTo>
                  <a:pt x="0" y="111703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84175" y="-433686"/>
            <a:ext cx="18456350" cy="11052588"/>
            <a:chOff x="-8401" y="-104775"/>
            <a:chExt cx="4860932" cy="2940556"/>
          </a:xfrm>
        </p:grpSpPr>
        <p:sp>
          <p:nvSpPr>
            <p:cNvPr id="4" name="Freeform 4"/>
            <p:cNvSpPr/>
            <p:nvPr/>
          </p:nvSpPr>
          <p:spPr>
            <a:xfrm>
              <a:off x="-8401" y="-19802"/>
              <a:ext cx="4852531" cy="2855583"/>
            </a:xfrm>
            <a:custGeom>
              <a:avLst/>
              <a:gdLst/>
              <a:ahLst/>
              <a:cxnLst/>
              <a:rect l="l" t="t" r="r" b="b"/>
              <a:pathLst>
                <a:path w="4816592" h="2736870">
                  <a:moveTo>
                    <a:pt x="0" y="0"/>
                  </a:moveTo>
                  <a:lnTo>
                    <a:pt x="4816592" y="0"/>
                  </a:lnTo>
                  <a:lnTo>
                    <a:pt x="4816592" y="2736870"/>
                  </a:lnTo>
                  <a:lnTo>
                    <a:pt x="0" y="2736870"/>
                  </a:lnTo>
                  <a:close/>
                </a:path>
              </a:pathLst>
            </a:custGeom>
            <a:solidFill>
              <a:srgbClr val="D4DBDB">
                <a:alpha val="7600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4852531" cy="2841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9844395" y="1182417"/>
            <a:ext cx="1312978" cy="17559994"/>
            <a:chOff x="0" y="0"/>
            <a:chExt cx="3130550" cy="418685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D6FB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9305925"/>
            <a:ext cx="2299566" cy="1312977"/>
          </a:xfrm>
          <a:custGeom>
            <a:avLst/>
            <a:gdLst/>
            <a:ahLst/>
            <a:cxnLst/>
            <a:rect l="l" t="t" r="r" b="b"/>
            <a:pathLst>
              <a:path w="3066088" h="1750636">
                <a:moveTo>
                  <a:pt x="0" y="0"/>
                </a:moveTo>
                <a:lnTo>
                  <a:pt x="3066088" y="0"/>
                </a:lnTo>
                <a:lnTo>
                  <a:pt x="3066088" y="1750636"/>
                </a:lnTo>
                <a:lnTo>
                  <a:pt x="0" y="1750636"/>
                </a:lnTo>
                <a:lnTo>
                  <a:pt x="0" y="0"/>
                </a:lnTo>
                <a:close/>
              </a:path>
            </a:pathLst>
          </a:custGeom>
          <a:solidFill>
            <a:srgbClr val="3BAE4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6248400" y="5676900"/>
            <a:ext cx="3886200" cy="0"/>
          </a:xfrm>
          <a:prstGeom prst="line">
            <a:avLst/>
          </a:prstGeom>
          <a:ln w="76200" cap="rnd">
            <a:solidFill>
              <a:srgbClr val="2D6FB7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1"/>
          <p:cNvSpPr/>
          <p:nvPr/>
        </p:nvSpPr>
        <p:spPr>
          <a:xfrm flipH="1">
            <a:off x="6248400" y="7658100"/>
            <a:ext cx="3886200" cy="0"/>
          </a:xfrm>
          <a:prstGeom prst="line">
            <a:avLst/>
          </a:prstGeom>
          <a:ln w="76200" cap="rnd">
            <a:solidFill>
              <a:srgbClr val="2D6FB7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/>
          <p:cNvSpPr/>
          <p:nvPr/>
        </p:nvSpPr>
        <p:spPr>
          <a:xfrm flipH="1" flipV="1">
            <a:off x="6248400" y="3742298"/>
            <a:ext cx="3886200" cy="0"/>
          </a:xfrm>
          <a:prstGeom prst="line">
            <a:avLst/>
          </a:prstGeom>
          <a:ln w="76200" cap="rnd">
            <a:solidFill>
              <a:srgbClr val="2D6FB7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66800" y="647700"/>
            <a:ext cx="6305169" cy="11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Ultra-Bold"/>
                <a:cs typeface="Myriad Bold" panose="020B0604020202020204" charset="0"/>
                <a:sym typeface="Myriad Ultra-Bold"/>
              </a:rPr>
              <a:t>Differentiators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05831" y="2477714"/>
            <a:ext cx="9906000" cy="606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FDA-registered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, LEED Silver Certified Facility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05831" y="4424146"/>
            <a:ext cx="756113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Sole Focus on Skin Care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05831" y="6370577"/>
            <a:ext cx="10515600" cy="606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Fourth Generation Family Owned and Operated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6E551D9-F95C-143F-5FDF-21277D6AD56D}"/>
              </a:ext>
            </a:extLst>
          </p:cNvPr>
          <p:cNvSpPr/>
          <p:nvPr/>
        </p:nvSpPr>
        <p:spPr>
          <a:xfrm rot="5400000">
            <a:off x="4301343" y="2357918"/>
            <a:ext cx="838200" cy="769914"/>
          </a:xfrm>
          <a:prstGeom prst="triangl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82CFEEB-1C76-9B00-976C-5C82238DD78A}"/>
              </a:ext>
            </a:extLst>
          </p:cNvPr>
          <p:cNvSpPr/>
          <p:nvPr/>
        </p:nvSpPr>
        <p:spPr>
          <a:xfrm rot="5400000">
            <a:off x="4301343" y="4323445"/>
            <a:ext cx="838200" cy="769914"/>
          </a:xfrm>
          <a:prstGeom prst="triangl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EAF8D6D4-63AA-40A2-8EE8-8B594E84BC52}"/>
              </a:ext>
            </a:extLst>
          </p:cNvPr>
          <p:cNvSpPr/>
          <p:nvPr/>
        </p:nvSpPr>
        <p:spPr>
          <a:xfrm rot="5400000">
            <a:off x="4301343" y="6288972"/>
            <a:ext cx="838200" cy="769914"/>
          </a:xfrm>
          <a:prstGeom prst="triangl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628038">
            <a:off x="12871400" y="-325830"/>
            <a:ext cx="2209966" cy="10989808"/>
          </a:xfrm>
          <a:prstGeom prst="rect">
            <a:avLst/>
          </a:prstGeom>
          <a:solidFill>
            <a:srgbClr val="2D6FB7"/>
          </a:solidFill>
          <a:ln>
            <a:solidFill>
              <a:srgbClr val="2D6FB7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18760" y="4454083"/>
            <a:ext cx="331391" cy="285896"/>
          </a:xfrm>
          <a:prstGeom prst="rect">
            <a:avLst/>
          </a:prstGeom>
          <a:solidFill>
            <a:srgbClr val="004A98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18760" y="5743843"/>
            <a:ext cx="331391" cy="285896"/>
          </a:xfrm>
          <a:prstGeom prst="rect">
            <a:avLst/>
          </a:prstGeom>
          <a:solidFill>
            <a:srgbClr val="2D6FB7"/>
          </a:solidFill>
          <a:ln>
            <a:solidFill>
              <a:srgbClr val="2D6FB7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818760" y="7033604"/>
            <a:ext cx="331391" cy="285896"/>
          </a:xfrm>
          <a:prstGeom prst="rect">
            <a:avLst/>
          </a:prstGeom>
          <a:solidFill>
            <a:srgbClr val="3B93D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75029" y="2619109"/>
            <a:ext cx="3377079" cy="3377340"/>
            <a:chOff x="0" y="0"/>
            <a:chExt cx="812800" cy="8128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63"/>
            </a:xfrm>
            <a:custGeom>
              <a:avLst/>
              <a:gdLst/>
              <a:ahLst/>
              <a:cxnLst/>
              <a:rect l="l" t="t" r="r" b="b"/>
              <a:pathLst>
                <a:path w="812800" h="812863">
                  <a:moveTo>
                    <a:pt x="0" y="0"/>
                  </a:moveTo>
                  <a:lnTo>
                    <a:pt x="812800" y="0"/>
                  </a:lnTo>
                  <a:lnTo>
                    <a:pt x="812800" y="812863"/>
                  </a:lnTo>
                  <a:lnTo>
                    <a:pt x="0" y="812863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218452" y="4990167"/>
            <a:ext cx="4083715" cy="2255537"/>
            <a:chOff x="0" y="0"/>
            <a:chExt cx="1230389" cy="6795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0389" cy="679574"/>
            </a:xfrm>
            <a:custGeom>
              <a:avLst/>
              <a:gdLst/>
              <a:ahLst/>
              <a:cxnLst/>
              <a:rect l="l" t="t" r="r" b="b"/>
              <a:pathLst>
                <a:path w="1230389" h="679574">
                  <a:moveTo>
                    <a:pt x="0" y="0"/>
                  </a:moveTo>
                  <a:lnTo>
                    <a:pt x="1230389" y="0"/>
                  </a:lnTo>
                  <a:lnTo>
                    <a:pt x="1230389" y="679574"/>
                  </a:lnTo>
                  <a:lnTo>
                    <a:pt x="0" y="679574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>
            <a:off x="832270" y="8319625"/>
            <a:ext cx="331391" cy="285896"/>
          </a:xfrm>
          <a:prstGeom prst="rect">
            <a:avLst/>
          </a:prstGeom>
          <a:solidFill>
            <a:srgbClr val="8DC6E8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>
            <a:spLocks noChangeAspect="1"/>
          </p:cNvSpPr>
          <p:nvPr/>
        </p:nvSpPr>
        <p:spPr>
          <a:xfrm>
            <a:off x="14204285" y="2619109"/>
            <a:ext cx="4097882" cy="2274587"/>
          </a:xfrm>
          <a:custGeom>
            <a:avLst/>
            <a:gdLst/>
            <a:ahLst/>
            <a:cxnLst/>
            <a:rect l="l" t="t" r="r" b="b"/>
            <a:pathLst>
              <a:path w="4097882" h="2274587">
                <a:moveTo>
                  <a:pt x="0" y="0"/>
                </a:moveTo>
                <a:lnTo>
                  <a:pt x="4097882" y="0"/>
                </a:lnTo>
                <a:lnTo>
                  <a:pt x="4097882" y="2274587"/>
                </a:lnTo>
                <a:lnTo>
                  <a:pt x="0" y="22745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675029" y="6091699"/>
            <a:ext cx="3377079" cy="3377340"/>
            <a:chOff x="0" y="0"/>
            <a:chExt cx="761540" cy="7615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1540" cy="761599"/>
            </a:xfrm>
            <a:custGeom>
              <a:avLst/>
              <a:gdLst/>
              <a:ahLst/>
              <a:cxnLst/>
              <a:rect l="l" t="t" r="r" b="b"/>
              <a:pathLst>
                <a:path w="761540" h="761599">
                  <a:moveTo>
                    <a:pt x="0" y="0"/>
                  </a:moveTo>
                  <a:lnTo>
                    <a:pt x="761540" y="0"/>
                  </a:lnTo>
                  <a:lnTo>
                    <a:pt x="761540" y="761599"/>
                  </a:lnTo>
                  <a:lnTo>
                    <a:pt x="0" y="761599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18760" y="407326"/>
            <a:ext cx="9087239" cy="1944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Kutol Makes Five Promises to All Stakeholders:</a:t>
            </a:r>
          </a:p>
        </p:txBody>
      </p:sp>
      <p:sp>
        <p:nvSpPr>
          <p:cNvPr id="15" name="AutoShape 15"/>
          <p:cNvSpPr/>
          <p:nvPr/>
        </p:nvSpPr>
        <p:spPr>
          <a:xfrm>
            <a:off x="818760" y="3168062"/>
            <a:ext cx="331391" cy="285896"/>
          </a:xfrm>
          <a:prstGeom prst="rect">
            <a:avLst/>
          </a:prstGeom>
          <a:solidFill>
            <a:srgbClr val="01397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>
            <a:spLocks noChangeAspect="1"/>
          </p:cNvSpPr>
          <p:nvPr/>
        </p:nvSpPr>
        <p:spPr>
          <a:xfrm>
            <a:off x="14218452" y="7340955"/>
            <a:ext cx="4097882" cy="2128083"/>
          </a:xfrm>
          <a:custGeom>
            <a:avLst/>
            <a:gdLst/>
            <a:ahLst/>
            <a:cxnLst/>
            <a:rect l="l" t="t" r="r" b="b"/>
            <a:pathLst>
              <a:path w="4097882" h="2128083">
                <a:moveTo>
                  <a:pt x="0" y="0"/>
                </a:moveTo>
                <a:lnTo>
                  <a:pt x="4097881" y="0"/>
                </a:lnTo>
                <a:lnTo>
                  <a:pt x="4097881" y="2128083"/>
                </a:lnTo>
                <a:lnTo>
                  <a:pt x="0" y="212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1492" y="2847123"/>
            <a:ext cx="942918" cy="67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75779" y="2989998"/>
            <a:ext cx="659622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Stability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: 100+ years of expertise with the assurance of consistency and reliability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841492" y="4175745"/>
            <a:ext cx="7830506" cy="1059062"/>
            <a:chOff x="0" y="-123825"/>
            <a:chExt cx="10440676" cy="141208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23825"/>
              <a:ext cx="1257224" cy="894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4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j-lt"/>
                  <a:ea typeface="Myriad Bold"/>
                  <a:cs typeface="Myriad Bold"/>
                  <a:sym typeface="Myriad Bold"/>
                </a:rPr>
                <a:t>02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45715" y="57150"/>
              <a:ext cx="8794961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Bold"/>
                  <a:cs typeface="Myriad Bold"/>
                  <a:sym typeface="Myriad Bold"/>
                </a:rPr>
                <a:t>Flexibility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: Offering tailored skin care programs by being nimble and agile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41492" y="5473685"/>
            <a:ext cx="8064508" cy="1059061"/>
            <a:chOff x="0" y="-123825"/>
            <a:chExt cx="10752679" cy="1412082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23825"/>
              <a:ext cx="1257224" cy="894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4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j-lt"/>
                  <a:ea typeface="Myriad Bold"/>
                  <a:cs typeface="Myriad Bold"/>
                  <a:sym typeface="Myriad Bold"/>
                </a:rPr>
                <a:t>03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45715" y="57150"/>
              <a:ext cx="9106964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Bold"/>
                  <a:cs typeface="Myriad Bold"/>
                  <a:sym typeface="Myriad Bold"/>
                </a:rPr>
                <a:t>Innovation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: Delivering intelligent, winning solutions that solve stakeholder challenges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41492" y="6771625"/>
            <a:ext cx="7830506" cy="1059062"/>
            <a:chOff x="0" y="-123825"/>
            <a:chExt cx="10440676" cy="1412082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23825"/>
              <a:ext cx="1257224" cy="894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4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j-lt"/>
                  <a:ea typeface="Myriad Bold"/>
                  <a:cs typeface="Myriad Bold"/>
                  <a:sym typeface="Myriad Bold"/>
                </a:rPr>
                <a:t>04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45715" y="57150"/>
              <a:ext cx="8794961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Bold"/>
                  <a:cs typeface="Myriad Bold"/>
                  <a:sym typeface="Myriad Bold"/>
                </a:rPr>
                <a:t>Value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: Maximizing customer investment without compromise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41492" y="8069565"/>
            <a:ext cx="7830506" cy="1059062"/>
            <a:chOff x="0" y="-123825"/>
            <a:chExt cx="10440676" cy="1412082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123825"/>
              <a:ext cx="1257224" cy="894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4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j-lt"/>
                  <a:ea typeface="Myriad Bold"/>
                  <a:cs typeface="Myriad Bold"/>
                  <a:sym typeface="Myriad Bold"/>
                </a:rPr>
                <a:t>05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45715" y="57150"/>
              <a:ext cx="8794961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 Bold"/>
                  <a:cs typeface="Myriad Bold"/>
                  <a:sym typeface="Myriad Bold"/>
                </a:rPr>
                <a:t>Sustainability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: Dedicated to responsible practices for a cleaner, healthier plant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1" grpId="0" animBg="1"/>
      <p:bldP spid="15" grpId="0" animBg="1"/>
      <p:bldP spid="1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2000" y="3728048"/>
            <a:ext cx="63246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defRPr/>
            </a:pPr>
            <a:r>
              <a:rPr lang="en-US" sz="3200" b="1" u="sng" dirty="0">
                <a:solidFill>
                  <a:srgbClr val="4D4D4D"/>
                </a:solidFill>
                <a:ea typeface="Myriad Semi-Bold"/>
                <a:cs typeface="Myriad Semi-Bold"/>
                <a:sym typeface="Myriad Semi-Bold"/>
              </a:rPr>
              <a:t>Commercial</a:t>
            </a:r>
            <a:r>
              <a:rPr lang="en-US" sz="3200" b="1" dirty="0">
                <a:solidFill>
                  <a:srgbClr val="4D4D4D"/>
                </a:solidFill>
                <a:ea typeface="Myriad Semi-Bold"/>
                <a:cs typeface="Myriad Semi-Bold"/>
                <a:sym typeface="Myriad Semi-Bold"/>
              </a:rPr>
              <a:t>: </a:t>
            </a:r>
            <a:r>
              <a:rPr lang="en-US" sz="2800" dirty="0">
                <a:solidFill>
                  <a:srgbClr val="4D4D4D"/>
                </a:solidFill>
                <a:ea typeface="Myriad Light"/>
                <a:cs typeface="Myriad Light"/>
                <a:sym typeface="Myriad Light"/>
              </a:rPr>
              <a:t>Cost-effective, durable solutions for high-traffic facilities</a:t>
            </a:r>
          </a:p>
          <a:p>
            <a:pPr marL="0" marR="0" lvl="1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Food Service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E2 sanitizers to prevent cross-contamination and ensure food safety</a:t>
            </a:r>
          </a:p>
          <a:p>
            <a:pPr marL="0" marR="0" lvl="1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Healthcare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 </a:t>
            </a:r>
            <a:r>
              <a:rPr lang="en-US" sz="2800" dirty="0">
                <a:solidFill>
                  <a:srgbClr val="4D4D4D"/>
                </a:solidFill>
                <a:ea typeface="Myriad Semi-Bold"/>
                <a:cs typeface="Myriad Semi-Bold"/>
                <a:sym typeface="Myriad Light"/>
              </a:rPr>
              <a:t>Alcohol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sanitizers and antibacterial soaps for compliance</a:t>
            </a:r>
          </a:p>
          <a:p>
            <a:pPr marL="0" marR="0" lvl="1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Education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Custom hygiene systems to promote health and reduce absenteeism</a:t>
            </a:r>
          </a:p>
          <a:p>
            <a:pPr marL="0" marR="0" lvl="1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Industrial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Heavy duty scrubs for tough grime that clean in one application</a:t>
            </a:r>
          </a:p>
          <a:p>
            <a:pPr marL="0" marR="0" lvl="1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Travel and Hospitality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Semi-Bold"/>
                <a:cs typeface="Myriad Semi-Bold"/>
                <a:sym typeface="Myriad Semi-Bold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Sleek dispensers with premium formulas for guest comfort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2000" y="2505528"/>
            <a:ext cx="16910996" cy="589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"/>
                <a:cs typeface="Myriad"/>
                <a:sym typeface="Myriad"/>
              </a:rPr>
              <a:t>Kutol's products serve many segment types with reliability and trust</a:t>
            </a:r>
          </a:p>
        </p:txBody>
      </p:sp>
      <p:sp>
        <p:nvSpPr>
          <p:cNvPr id="6" name="Freeform 6"/>
          <p:cNvSpPr/>
          <p:nvPr/>
        </p:nvSpPr>
        <p:spPr>
          <a:xfrm rot="5400000">
            <a:off x="8151813" y="-8193085"/>
            <a:ext cx="1943102" cy="18329271"/>
          </a:xfrm>
          <a:custGeom>
            <a:avLst/>
            <a:gdLst/>
            <a:ahLst/>
            <a:cxnLst/>
            <a:rect l="l" t="t" r="r" b="b"/>
            <a:pathLst>
              <a:path w="444866" h="4816592">
                <a:moveTo>
                  <a:pt x="0" y="0"/>
                </a:moveTo>
                <a:lnTo>
                  <a:pt x="444866" y="0"/>
                </a:lnTo>
                <a:lnTo>
                  <a:pt x="444866" y="4816592"/>
                </a:lnTo>
                <a:lnTo>
                  <a:pt x="0" y="4816592"/>
                </a:lnTo>
                <a:close/>
              </a:path>
            </a:pathLst>
          </a:custGeom>
          <a:solidFill>
            <a:srgbClr val="4D4D4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668750" y="-12335"/>
            <a:ext cx="1619250" cy="1943103"/>
          </a:xfrm>
          <a:custGeom>
            <a:avLst/>
            <a:gdLst/>
            <a:ahLst/>
            <a:cxnLst/>
            <a:rect l="l" t="t" r="r" b="b"/>
            <a:pathLst>
              <a:path w="426469" h="444866">
                <a:moveTo>
                  <a:pt x="0" y="0"/>
                </a:moveTo>
                <a:lnTo>
                  <a:pt x="426469" y="0"/>
                </a:lnTo>
                <a:lnTo>
                  <a:pt x="426469" y="444866"/>
                </a:lnTo>
                <a:lnTo>
                  <a:pt x="0" y="444866"/>
                </a:lnTo>
                <a:close/>
              </a:path>
            </a:pathLst>
          </a:custGeom>
          <a:solidFill>
            <a:srgbClr val="3BAE49"/>
          </a:solidFill>
          <a:ln>
            <a:solidFill>
              <a:srgbClr val="3BAE49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2000" y="664073"/>
            <a:ext cx="14026777" cy="81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0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yriad Bold"/>
                <a:cs typeface="Myriad Bold"/>
                <a:sym typeface="Myriad Bold"/>
              </a:rPr>
              <a:t>Segment Fit and Market Presence</a:t>
            </a: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9825323C-E09A-940F-1EA9-25D7AA7CCFC1}"/>
              </a:ext>
            </a:extLst>
          </p:cNvPr>
          <p:cNvSpPr/>
          <p:nvPr/>
        </p:nvSpPr>
        <p:spPr>
          <a:xfrm>
            <a:off x="15859125" y="-167545"/>
            <a:ext cx="1619250" cy="1383889"/>
          </a:xfrm>
          <a:custGeom>
            <a:avLst/>
            <a:gdLst/>
            <a:ahLst/>
            <a:cxnLst/>
            <a:rect l="l" t="t" r="r" b="b"/>
            <a:pathLst>
              <a:path w="426469" h="444866">
                <a:moveTo>
                  <a:pt x="0" y="0"/>
                </a:moveTo>
                <a:lnTo>
                  <a:pt x="426469" y="0"/>
                </a:lnTo>
                <a:lnTo>
                  <a:pt x="426469" y="444866"/>
                </a:lnTo>
                <a:lnTo>
                  <a:pt x="0" y="444866"/>
                </a:lnTo>
                <a:close/>
              </a:path>
            </a:pathLst>
          </a:custGeom>
          <a:solidFill>
            <a:srgbClr val="2D6FB7"/>
          </a:solidFill>
          <a:ln>
            <a:solidFill>
              <a:srgbClr val="2D6FB7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Our hand care products are perfect for professionals who want to keep their hands clean and healthy. (2)">
            <a:hlinkClick r:id="" action="ppaction://media"/>
            <a:extLst>
              <a:ext uri="{FF2B5EF4-FFF2-40B4-BE49-F238E27FC236}">
                <a16:creationId xmlns:a16="http://schemas.microsoft.com/office/drawing/2014/main" id="{F8507E11-EDB2-25F7-E4CC-9CBBFCDF9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9803" y="3619500"/>
            <a:ext cx="10234797" cy="5757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88683-9243-7C08-812D-06BF7E8BF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hlinkClick r:id="" action="ppaction://media"/>
            <a:extLst>
              <a:ext uri="{FF2B5EF4-FFF2-40B4-BE49-F238E27FC236}">
                <a16:creationId xmlns:a16="http://schemas.microsoft.com/office/drawing/2014/main" id="{AB36098F-DCA3-84D6-B041-4770A3A88E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000"/>
          </a:blip>
          <a:srcRect l="6172" t="20506" r="1356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FB227CBE-9147-3DA1-06F5-7D08A9CF9B55}"/>
              </a:ext>
            </a:extLst>
          </p:cNvPr>
          <p:cNvSpPr txBox="1"/>
          <p:nvPr/>
        </p:nvSpPr>
        <p:spPr>
          <a:xfrm>
            <a:off x="997257" y="783674"/>
            <a:ext cx="6015789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7000" dirty="0">
                <a:solidFill>
                  <a:srgbClr val="4D4D4D"/>
                </a:solidFill>
                <a:latin typeface="+mj-lt"/>
                <a:ea typeface="Open Sauce Light"/>
                <a:cs typeface="Open Sauce Light"/>
                <a:sym typeface="Open Sauce Light"/>
              </a:rPr>
              <a:t>Product Range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4F988-618A-20AF-40A1-007465D782F5}"/>
              </a:ext>
            </a:extLst>
          </p:cNvPr>
          <p:cNvSpPr txBox="1"/>
          <p:nvPr/>
        </p:nvSpPr>
        <p:spPr>
          <a:xfrm>
            <a:off x="997257" y="1731112"/>
            <a:ext cx="5805412" cy="20728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Kutol offers a wide variety of skin care products under our trusted brands…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5AF8E009-6148-A939-6C72-22BA1E625BB5}"/>
              </a:ext>
            </a:extLst>
          </p:cNvPr>
          <p:cNvSpPr>
            <a:spLocks noChangeAspect="1"/>
          </p:cNvSpPr>
          <p:nvPr/>
        </p:nvSpPr>
        <p:spPr>
          <a:xfrm>
            <a:off x="7562038" y="2334265"/>
            <a:ext cx="4185733" cy="2127845"/>
          </a:xfrm>
          <a:custGeom>
            <a:avLst/>
            <a:gdLst/>
            <a:ahLst/>
            <a:cxnLst/>
            <a:rect l="l" t="t" r="r" b="b"/>
            <a:pathLst>
              <a:path w="4932116" h="2507274">
                <a:moveTo>
                  <a:pt x="0" y="0"/>
                </a:moveTo>
                <a:lnTo>
                  <a:pt x="4932116" y="0"/>
                </a:lnTo>
                <a:lnTo>
                  <a:pt x="4932116" y="2507274"/>
                </a:lnTo>
                <a:lnTo>
                  <a:pt x="0" y="25072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A4A0A7-A9C6-482B-BE9B-5F3BF220DDDE}"/>
              </a:ext>
            </a:extLst>
          </p:cNvPr>
          <p:cNvSpPr txBox="1"/>
          <p:nvPr/>
        </p:nvSpPr>
        <p:spPr>
          <a:xfrm>
            <a:off x="12130082" y="2242336"/>
            <a:ext cx="5472118" cy="307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Health Guard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: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High-quality general purpose skin care solutions – designed to promote hygienic facilities and healthier end users.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3FFAE5-1AD8-7359-E00A-FC8705158AD1}"/>
              </a:ext>
            </a:extLst>
          </p:cNvPr>
          <p:cNvSpPr txBox="1"/>
          <p:nvPr/>
        </p:nvSpPr>
        <p:spPr>
          <a:xfrm>
            <a:off x="12130082" y="6057900"/>
            <a:ext cx="5472118" cy="307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Kutol Pro: 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Powerful industrial formulas </a:t>
            </a:r>
            <a:r>
              <a:rPr lang="en-US" sz="3400" dirty="0">
                <a:solidFill>
                  <a:srgbClr val="4D4D4D"/>
                </a:solidFill>
                <a:ea typeface="Open Sauce Light"/>
                <a:cs typeface="Open Sauce Light"/>
                <a:sym typeface="Open Sauce Light"/>
              </a:rPr>
              <a:t>that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Open Sauce Light"/>
                <a:cs typeface="Open Sauce Light"/>
                <a:sym typeface="Open Sauce Light"/>
              </a:rPr>
              <a:t>clean and protect</a:t>
            </a:r>
            <a:r>
              <a:rPr lang="en-US" sz="3400" dirty="0">
                <a:solidFill>
                  <a:srgbClr val="4D4D4D"/>
                </a:solidFill>
                <a:ea typeface="Open Sauce Light"/>
                <a:cs typeface="Open Sauce Light"/>
                <a:sym typeface="Open Sauce Light"/>
              </a:rPr>
              <a:t> hard-working hands – built to tackle the toughest soils and stains.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Open Sauce Light"/>
              <a:cs typeface="Open Sauce Light"/>
              <a:sym typeface="Open Sauce Light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4A4ADDE6-EB58-B9C1-65F0-AE44A8A7BF1D}"/>
              </a:ext>
            </a:extLst>
          </p:cNvPr>
          <p:cNvSpPr>
            <a:spLocks noChangeAspect="1"/>
          </p:cNvSpPr>
          <p:nvPr/>
        </p:nvSpPr>
        <p:spPr>
          <a:xfrm>
            <a:off x="7562038" y="5892274"/>
            <a:ext cx="4478571" cy="2736455"/>
          </a:xfrm>
          <a:custGeom>
            <a:avLst/>
            <a:gdLst/>
            <a:ahLst/>
            <a:cxnLst/>
            <a:rect l="l" t="t" r="r" b="b"/>
            <a:pathLst>
              <a:path w="6420544" h="3923022">
                <a:moveTo>
                  <a:pt x="0" y="0"/>
                </a:moveTo>
                <a:lnTo>
                  <a:pt x="6420544" y="0"/>
                </a:lnTo>
                <a:lnTo>
                  <a:pt x="6420544" y="3923022"/>
                </a:lnTo>
                <a:lnTo>
                  <a:pt x="0" y="392302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8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03533" y="767382"/>
            <a:ext cx="1003679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7200" b="1" dirty="0">
                <a:solidFill>
                  <a:srgbClr val="FFFFFF"/>
                </a:solidFill>
                <a:latin typeface="+mj-lt"/>
                <a:ea typeface="IBM Plex Sans"/>
                <a:cs typeface="IBM Plex Sans"/>
                <a:sym typeface="IBM Plex Sans"/>
              </a:rPr>
              <a:t>Dispenser Platforms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84633FB-8C9C-EA0B-85D1-49E20D0E66F0}"/>
              </a:ext>
            </a:extLst>
          </p:cNvPr>
          <p:cNvSpPr txBox="1"/>
          <p:nvPr/>
        </p:nvSpPr>
        <p:spPr>
          <a:xfrm>
            <a:off x="1403533" y="1943100"/>
            <a:ext cx="874139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3600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Kutol offers dispenser systems that are </a:t>
            </a:r>
            <a:r>
              <a:rPr lang="en-US" sz="3600" b="1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user-friendly</a:t>
            </a:r>
            <a:r>
              <a:rPr lang="en-US" sz="3600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 and </a:t>
            </a:r>
            <a:r>
              <a:rPr lang="en-US" sz="3600" b="1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hygienic</a:t>
            </a:r>
            <a:r>
              <a:rPr lang="en-US" sz="3600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, designed to </a:t>
            </a:r>
            <a:r>
              <a:rPr lang="en-US" sz="3600" b="1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minimize waste </a:t>
            </a:r>
            <a:r>
              <a:rPr lang="en-US" sz="3600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and </a:t>
            </a:r>
            <a:r>
              <a:rPr lang="en-US" sz="3600" b="1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optimize usage</a:t>
            </a:r>
            <a:r>
              <a:rPr lang="en-US" sz="3600" u="none" dirty="0">
                <a:solidFill>
                  <a:schemeClr val="bg1"/>
                </a:solidFill>
                <a:ea typeface="Open Sauce Light"/>
                <a:cs typeface="Open Sauce Light"/>
                <a:sym typeface="Open Sauce Light"/>
              </a:rPr>
              <a:t> efficiency.</a:t>
            </a:r>
          </a:p>
        </p:txBody>
      </p:sp>
      <p:pic>
        <p:nvPicPr>
          <p:cNvPr id="5" name="Picture 4">
            <a:hlinkClick r:id="" action="ppaction://media"/>
            <a:extLst>
              <a:ext uri="{FF2B5EF4-FFF2-40B4-BE49-F238E27FC236}">
                <a16:creationId xmlns:a16="http://schemas.microsoft.com/office/drawing/2014/main" id="{86457621-5BA1-AE07-9211-85E31C554B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4815"/>
          <a:stretch/>
        </p:blipFill>
        <p:spPr>
          <a:xfrm rot="20564382">
            <a:off x="-315187" y="4841968"/>
            <a:ext cx="17940743" cy="862492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0130954">
            <a:off x="15216194" y="-4196285"/>
            <a:ext cx="7560488" cy="13889685"/>
          </a:xfrm>
          <a:prstGeom prst="rect">
            <a:avLst/>
          </a:prstGeom>
          <a:solidFill>
            <a:srgbClr val="8DC6E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 rot="19663836">
            <a:off x="-3739293" y="3368215"/>
            <a:ext cx="7305336" cy="13946965"/>
          </a:xfrm>
          <a:prstGeom prst="rect">
            <a:avLst/>
          </a:prstGeom>
          <a:solidFill>
            <a:srgbClr val="3B93DD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981201" y="8773255"/>
            <a:ext cx="15513751" cy="1513743"/>
            <a:chOff x="0" y="0"/>
            <a:chExt cx="13241651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1651" cy="5372100"/>
            </a:xfrm>
            <a:custGeom>
              <a:avLst/>
              <a:gdLst/>
              <a:ahLst/>
              <a:cxnLst/>
              <a:rect l="l" t="t" r="r" b="b"/>
              <a:pathLst>
                <a:path w="13241651" h="5372100">
                  <a:moveTo>
                    <a:pt x="1169098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1690981" y="5372100"/>
                  </a:lnTo>
                  <a:lnTo>
                    <a:pt x="13241651" y="2686050"/>
                  </a:lnTo>
                  <a:lnTo>
                    <a:pt x="11690981" y="0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rot="-3682662">
            <a:off x="7883660" y="-311438"/>
            <a:ext cx="16476012" cy="13306163"/>
          </a:xfrm>
          <a:prstGeom prst="rect">
            <a:avLst/>
          </a:prstGeom>
          <a:solidFill>
            <a:srgbClr val="0079C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3450498" y="1052492"/>
            <a:ext cx="4796584" cy="1322996"/>
            <a:chOff x="0" y="-114300"/>
            <a:chExt cx="6395446" cy="176399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14300"/>
              <a:ext cx="6395446" cy="79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-7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Designer Series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14136"/>
              <a:ext cx="6395446" cy="635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marR="0" lvl="1" indent="-302260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Sleek, streamlined design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80379" y="520948"/>
            <a:ext cx="7369122" cy="2195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Semi-Bold"/>
                <a:cs typeface="Myriad Semi-Bold"/>
                <a:sym typeface="Myriad Semi-Bold"/>
              </a:rPr>
              <a:t>Proprietary Dispensers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591800" y="7848615"/>
            <a:ext cx="5231460" cy="1284628"/>
            <a:chOff x="0" y="-114300"/>
            <a:chExt cx="6975281" cy="1712838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14300"/>
              <a:ext cx="6975281" cy="79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-7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EZ Foam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62979"/>
              <a:ext cx="6975281" cy="635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marR="0" lvl="1" indent="-302260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Durable and economical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089838" y="4358103"/>
            <a:ext cx="5722607" cy="1826763"/>
            <a:chOff x="0" y="-114300"/>
            <a:chExt cx="7630143" cy="2435682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14300"/>
              <a:ext cx="7630143" cy="79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-7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yriad"/>
                  <a:cs typeface="Myriad"/>
                  <a:sym typeface="Myriad"/>
                </a:rPr>
                <a:t>DECO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018975"/>
              <a:ext cx="6516215" cy="1302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04519" marR="0" lvl="1" indent="-302260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yriad Light"/>
                  <a:cs typeface="Myriad Light"/>
                  <a:sym typeface="Myriad Light"/>
                </a:rPr>
                <a:t>Custom: full-color logo digitally printed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80379" y="3064349"/>
            <a:ext cx="5860926" cy="4657375"/>
            <a:chOff x="0" y="0"/>
            <a:chExt cx="3430608" cy="273708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430608" cy="2737087"/>
            </a:xfrm>
            <a:custGeom>
              <a:avLst/>
              <a:gdLst/>
              <a:ahLst/>
              <a:cxnLst/>
              <a:rect l="l" t="t" r="r" b="b"/>
              <a:pathLst>
                <a:path w="3430608" h="2737087">
                  <a:moveTo>
                    <a:pt x="3306148" y="2737087"/>
                  </a:moveTo>
                  <a:lnTo>
                    <a:pt x="124460" y="2737087"/>
                  </a:lnTo>
                  <a:cubicBezTo>
                    <a:pt x="55880" y="2737087"/>
                    <a:pt x="0" y="2681207"/>
                    <a:pt x="0" y="26126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06148" y="0"/>
                  </a:lnTo>
                  <a:cubicBezTo>
                    <a:pt x="3374728" y="0"/>
                    <a:pt x="3430608" y="55880"/>
                    <a:pt x="3430608" y="124460"/>
                  </a:cubicBezTo>
                  <a:lnTo>
                    <a:pt x="3430608" y="2612627"/>
                  </a:lnTo>
                  <a:cubicBezTo>
                    <a:pt x="3430608" y="2681207"/>
                    <a:pt x="3374728" y="2737087"/>
                    <a:pt x="3306148" y="2737087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779155" y="3632484"/>
            <a:ext cx="3410161" cy="6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43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Myriad Semi-Bold"/>
                <a:cs typeface="Myriad Semi-Bold"/>
                <a:sym typeface="Myriad Semi-Bold"/>
              </a:rPr>
              <a:t>Wall Mount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2739" y="4958633"/>
            <a:ext cx="5505787" cy="2529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Manual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and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No Touch M-Fit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use same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6-pack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refills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No Touch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 uses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Bold"/>
                <a:cs typeface="Myriad Bold"/>
                <a:sym typeface="Myriad Bold"/>
              </a:rPr>
              <a:t>4-pack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refills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Completely sealed and sanitary</a:t>
            </a:r>
          </a:p>
          <a:p>
            <a:pPr marL="465138" marR="0" lvl="1" indent="-352425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Myriad Light"/>
                <a:cs typeface="Myriad Light"/>
                <a:sym typeface="Myriad Light"/>
              </a:rPr>
              <a:t>Top dispensing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122233-366F-5722-A474-CAD7D4DC045A}"/>
              </a:ext>
            </a:extLst>
          </p:cNvPr>
          <p:cNvGrpSpPr/>
          <p:nvPr/>
        </p:nvGrpSpPr>
        <p:grpSpPr>
          <a:xfrm>
            <a:off x="8296444" y="3581353"/>
            <a:ext cx="3659585" cy="3169035"/>
            <a:chOff x="8296444" y="3581353"/>
            <a:chExt cx="3659585" cy="3169035"/>
          </a:xfrm>
        </p:grpSpPr>
        <p:grpSp>
          <p:nvGrpSpPr>
            <p:cNvPr id="8" name="Group 8"/>
            <p:cNvGrpSpPr/>
            <p:nvPr/>
          </p:nvGrpSpPr>
          <p:grpSpPr>
            <a:xfrm>
              <a:off x="8296444" y="3581353"/>
              <a:ext cx="3659585" cy="3169035"/>
              <a:chOff x="0" y="0"/>
              <a:chExt cx="963841" cy="83464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63841" cy="834643"/>
              </a:xfrm>
              <a:custGeom>
                <a:avLst/>
                <a:gdLst/>
                <a:ahLst/>
                <a:cxnLst/>
                <a:rect l="l" t="t" r="r" b="b"/>
                <a:pathLst>
                  <a:path w="963841" h="834643">
                    <a:moveTo>
                      <a:pt x="963841" y="417322"/>
                    </a:moveTo>
                    <a:lnTo>
                      <a:pt x="760641" y="834643"/>
                    </a:lnTo>
                    <a:lnTo>
                      <a:pt x="203200" y="834643"/>
                    </a:lnTo>
                    <a:lnTo>
                      <a:pt x="0" y="417322"/>
                    </a:lnTo>
                    <a:lnTo>
                      <a:pt x="203200" y="0"/>
                    </a:lnTo>
                    <a:lnTo>
                      <a:pt x="760641" y="0"/>
                    </a:lnTo>
                    <a:lnTo>
                      <a:pt x="963841" y="417322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114300" y="-104775"/>
                <a:ext cx="735241" cy="939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50C9542C-9B9E-AA3B-A70E-B1D4B191A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8294" y="3682564"/>
              <a:ext cx="1909793" cy="2965571"/>
            </a:xfrm>
            <a:custGeom>
              <a:avLst/>
              <a:gdLst/>
              <a:ahLst/>
              <a:cxnLst/>
              <a:rect l="l" t="t" r="r" b="b"/>
              <a:pathLst>
                <a:path w="2269027" h="3523398">
                  <a:moveTo>
                    <a:pt x="0" y="0"/>
                  </a:moveTo>
                  <a:lnTo>
                    <a:pt x="2269027" y="0"/>
                  </a:lnTo>
                  <a:lnTo>
                    <a:pt x="2269027" y="3523398"/>
                  </a:lnTo>
                  <a:lnTo>
                    <a:pt x="0" y="3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E6BDBB4-CC18-D52B-7CC5-7AEC27CE29F0}"/>
              </a:ext>
            </a:extLst>
          </p:cNvPr>
          <p:cNvGrpSpPr/>
          <p:nvPr/>
        </p:nvGrpSpPr>
        <p:grpSpPr>
          <a:xfrm>
            <a:off x="6741573" y="6927942"/>
            <a:ext cx="3659585" cy="3210557"/>
            <a:chOff x="6741573" y="6927942"/>
            <a:chExt cx="3659585" cy="3210557"/>
          </a:xfrm>
        </p:grpSpPr>
        <p:grpSp>
          <p:nvGrpSpPr>
            <p:cNvPr id="11" name="Group 11"/>
            <p:cNvGrpSpPr/>
            <p:nvPr/>
          </p:nvGrpSpPr>
          <p:grpSpPr>
            <a:xfrm>
              <a:off x="6741573" y="6969464"/>
              <a:ext cx="3659585" cy="3169035"/>
              <a:chOff x="0" y="0"/>
              <a:chExt cx="963841" cy="83464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63841" cy="834643"/>
              </a:xfrm>
              <a:custGeom>
                <a:avLst/>
                <a:gdLst/>
                <a:ahLst/>
                <a:cxnLst/>
                <a:rect l="l" t="t" r="r" b="b"/>
                <a:pathLst>
                  <a:path w="963841" h="834643">
                    <a:moveTo>
                      <a:pt x="963841" y="417322"/>
                    </a:moveTo>
                    <a:lnTo>
                      <a:pt x="760641" y="834643"/>
                    </a:lnTo>
                    <a:lnTo>
                      <a:pt x="203200" y="834643"/>
                    </a:lnTo>
                    <a:lnTo>
                      <a:pt x="0" y="417322"/>
                    </a:lnTo>
                    <a:lnTo>
                      <a:pt x="203200" y="0"/>
                    </a:lnTo>
                    <a:lnTo>
                      <a:pt x="760641" y="0"/>
                    </a:lnTo>
                    <a:lnTo>
                      <a:pt x="963841" y="417322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14300" y="-104775"/>
                <a:ext cx="735241" cy="939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74FC1D5F-80E6-03BF-86BD-2D5A9B314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6632" y="6927942"/>
              <a:ext cx="2025414" cy="3164970"/>
            </a:xfrm>
            <a:custGeom>
              <a:avLst/>
              <a:gdLst/>
              <a:ahLst/>
              <a:cxnLst/>
              <a:rect l="l" t="t" r="r" b="b"/>
              <a:pathLst>
                <a:path w="2927534" h="4574650">
                  <a:moveTo>
                    <a:pt x="0" y="0"/>
                  </a:moveTo>
                  <a:lnTo>
                    <a:pt x="2927534" y="0"/>
                  </a:lnTo>
                  <a:lnTo>
                    <a:pt x="2927534" y="4574650"/>
                  </a:lnTo>
                  <a:lnTo>
                    <a:pt x="0" y="4574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BC5140-65CC-BA4B-5FB9-498234F0C05E}"/>
              </a:ext>
            </a:extLst>
          </p:cNvPr>
          <p:cNvGrpSpPr/>
          <p:nvPr/>
        </p:nvGrpSpPr>
        <p:grpSpPr>
          <a:xfrm>
            <a:off x="9590378" y="192524"/>
            <a:ext cx="3659585" cy="3169035"/>
            <a:chOff x="9590378" y="192524"/>
            <a:chExt cx="3659585" cy="3169035"/>
          </a:xfrm>
        </p:grpSpPr>
        <p:grpSp>
          <p:nvGrpSpPr>
            <p:cNvPr id="5" name="Group 5"/>
            <p:cNvGrpSpPr/>
            <p:nvPr/>
          </p:nvGrpSpPr>
          <p:grpSpPr>
            <a:xfrm>
              <a:off x="9590378" y="192524"/>
              <a:ext cx="3659585" cy="3169035"/>
              <a:chOff x="0" y="0"/>
              <a:chExt cx="963841" cy="83464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963841" cy="834643"/>
              </a:xfrm>
              <a:custGeom>
                <a:avLst/>
                <a:gdLst/>
                <a:ahLst/>
                <a:cxnLst/>
                <a:rect l="l" t="t" r="r" b="b"/>
                <a:pathLst>
                  <a:path w="963841" h="834643">
                    <a:moveTo>
                      <a:pt x="963841" y="417322"/>
                    </a:moveTo>
                    <a:lnTo>
                      <a:pt x="760641" y="834643"/>
                    </a:lnTo>
                    <a:lnTo>
                      <a:pt x="203200" y="834643"/>
                    </a:lnTo>
                    <a:lnTo>
                      <a:pt x="0" y="417322"/>
                    </a:lnTo>
                    <a:lnTo>
                      <a:pt x="203200" y="0"/>
                    </a:lnTo>
                    <a:lnTo>
                      <a:pt x="760641" y="0"/>
                    </a:lnTo>
                    <a:lnTo>
                      <a:pt x="963841" y="417322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14300" y="-104775"/>
                <a:ext cx="735241" cy="939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Freeform 2">
              <a:extLst>
                <a:ext uri="{FF2B5EF4-FFF2-40B4-BE49-F238E27FC236}">
                  <a16:creationId xmlns:a16="http://schemas.microsoft.com/office/drawing/2014/main" id="{19D79A67-CF3A-C9BC-3EBC-A5321E6E28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5273" y="280593"/>
              <a:ext cx="1909793" cy="2991570"/>
            </a:xfrm>
            <a:custGeom>
              <a:avLst/>
              <a:gdLst/>
              <a:ahLst/>
              <a:cxnLst/>
              <a:rect l="l" t="t" r="r" b="b"/>
              <a:pathLst>
                <a:path w="3062160" h="4796680">
                  <a:moveTo>
                    <a:pt x="0" y="0"/>
                  </a:moveTo>
                  <a:lnTo>
                    <a:pt x="3062161" y="0"/>
                  </a:lnTo>
                  <a:lnTo>
                    <a:pt x="3062161" y="4796680"/>
                  </a:lnTo>
                  <a:lnTo>
                    <a:pt x="0" y="4796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3B501D3F-D837-8780-A139-9E10EEF1C87A}"/>
              </a:ext>
            </a:extLst>
          </p:cNvPr>
          <p:cNvSpPr>
            <a:spLocks noChangeAspect="1"/>
          </p:cNvSpPr>
          <p:nvPr/>
        </p:nvSpPr>
        <p:spPr>
          <a:xfrm>
            <a:off x="1262966" y="3398598"/>
            <a:ext cx="1443181" cy="1273608"/>
          </a:xfrm>
          <a:custGeom>
            <a:avLst/>
            <a:gdLst/>
            <a:ahLst/>
            <a:cxnLst/>
            <a:rect l="l" t="t" r="r" b="b"/>
            <a:pathLst>
              <a:path w="1732293" h="1528749">
                <a:moveTo>
                  <a:pt x="0" y="0"/>
                </a:moveTo>
                <a:lnTo>
                  <a:pt x="1732293" y="0"/>
                </a:lnTo>
                <a:lnTo>
                  <a:pt x="1732293" y="1528749"/>
                </a:lnTo>
                <a:lnTo>
                  <a:pt x="0" y="1528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DFE6C66DA5E54C9F2E8F582D106DB1" ma:contentTypeVersion="17" ma:contentTypeDescription="Create a new document." ma:contentTypeScope="" ma:versionID="06fadf055f165811b33ca449848d31d2">
  <xsd:schema xmlns:xsd="http://www.w3.org/2001/XMLSchema" xmlns:xs="http://www.w3.org/2001/XMLSchema" xmlns:p="http://schemas.microsoft.com/office/2006/metadata/properties" xmlns:ns2="94f56e5d-927e-4327-a990-2364c01dd70b" xmlns:ns3="4be670ee-54ef-4c09-8e60-c0a9bc22ea85" targetNamespace="http://schemas.microsoft.com/office/2006/metadata/properties" ma:root="true" ma:fieldsID="88c292c5a8e9d4a025738a02817cf048" ns2:_="" ns3:_="">
    <xsd:import namespace="94f56e5d-927e-4327-a990-2364c01dd70b"/>
    <xsd:import namespace="4be670ee-54ef-4c09-8e60-c0a9bc22ea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56e5d-927e-4327-a990-2364c01dd7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be4b66c-f43f-4e20-9387-5d977c6ae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e670ee-54ef-4c09-8e60-c0a9bc22ea8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8d873bf-2dad-420c-aca4-b7ed02792d15}" ma:internalName="TaxCatchAll" ma:showField="CatchAllData" ma:web="4be670ee-54ef-4c09-8e60-c0a9bc22ea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f56e5d-927e-4327-a990-2364c01dd70b">
      <Terms xmlns="http://schemas.microsoft.com/office/infopath/2007/PartnerControls"/>
    </lcf76f155ced4ddcb4097134ff3c332f>
    <TaxCatchAll xmlns="4be670ee-54ef-4c09-8e60-c0a9bc22ea8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BCB06F-0562-4934-A81F-3DB32FE1D9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f56e5d-927e-4327-a990-2364c01dd70b"/>
    <ds:schemaRef ds:uri="4be670ee-54ef-4c09-8e60-c0a9bc22ea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1BFC5C-342E-4CFB-B677-15C8DA337CAD}">
  <ds:schemaRefs>
    <ds:schemaRef ds:uri="http://schemas.openxmlformats.org/package/2006/metadata/core-properties"/>
    <ds:schemaRef ds:uri="http://purl.org/dc/elements/1.1/"/>
    <ds:schemaRef ds:uri="4be670ee-54ef-4c09-8e60-c0a9bc22ea85"/>
    <ds:schemaRef ds:uri="http://purl.org/dc/terms/"/>
    <ds:schemaRef ds:uri="http://www.w3.org/XML/1998/namespace"/>
    <ds:schemaRef ds:uri="94f56e5d-927e-4327-a990-2364c01dd70b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11071F-455F-47A3-A915-F70E89D3CA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29414</TotalTime>
  <Words>1192</Words>
  <Application>Microsoft Office PowerPoint</Application>
  <PresentationFormat>Custom</PresentationFormat>
  <Paragraphs>234</Paragraphs>
  <Slides>30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Calibri</vt:lpstr>
      <vt:lpstr>Segoe UI</vt:lpstr>
      <vt:lpstr>Myriad Bold</vt:lpstr>
      <vt:lpstr>Myriad Condensed Bold</vt:lpstr>
      <vt:lpstr>Myriad Light</vt:lpstr>
      <vt:lpstr>Montserrat</vt:lpstr>
      <vt:lpstr>Myriad</vt:lpstr>
      <vt:lpstr>Canva Sans</vt:lpstr>
      <vt:lpstr>Open Sauce Light</vt:lpstr>
      <vt:lpstr>Arial</vt:lpstr>
      <vt:lpstr>Myriad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Kutol - Presentation</dc:title>
  <dc:creator>Sarah L. Fry</dc:creator>
  <cp:lastModifiedBy>Sarah L. Fry</cp:lastModifiedBy>
  <cp:revision>46</cp:revision>
  <dcterms:created xsi:type="dcterms:W3CDTF">2006-08-16T00:00:00Z</dcterms:created>
  <dcterms:modified xsi:type="dcterms:W3CDTF">2025-06-30T15:41:56Z</dcterms:modified>
  <dc:identifier>DAGffuwV1DQ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0x01010082DFE6C66DA5E54C9F2E8F582D106DB1</vt:lpwstr>
  </property>
  <property fmtid="{D5CDD505-2E9C-101B-9397-08002B2CF9AE}" pid="3" name="MediaServiceImageTags">
    <vt:lpwstr/>
  </property>
</Properties>
</file>